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59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5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B50"/>
    <a:srgbClr val="FF3300"/>
    <a:srgbClr val="FF9933"/>
    <a:srgbClr val="FF9900"/>
    <a:srgbClr val="996600"/>
    <a:srgbClr val="FFFFFF"/>
    <a:srgbClr val="FFCC66"/>
    <a:srgbClr val="FFCC00"/>
    <a:srgbClr val="990099"/>
    <a:srgbClr val="CC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17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53A762-AAA2-449C-AFA2-9A7FB327E6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15B30-6A2A-4020-8A72-B858B16005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CD68D-DDF7-4B27-86CF-AE92CC5357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FA964FE-6E46-4DBA-ACFE-85C40B3B60B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5157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F6C86E5-8661-4B1D-8B53-29FE7CAFD0D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>
          <a:xfrm>
            <a:off x="3124200" y="624840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0424B-79B0-4E13-898E-FFC655130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306183-A0F3-402B-B74C-BE8C0BFFDE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9AA39-9EC7-4A94-ADDF-DFF38FFC6E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3750D-EA9F-4FDA-9E97-55059907CE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022BD-C988-411B-BCB4-0E5EF8D61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83AB-A572-467B-8BCD-1866B76FD3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F63A5-238E-4EB4-900C-D1B7156FAC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BC6E631-DD84-4482-9B16-7F9B8BC4904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7470844-CC37-4909-BA82-6585C270FB0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  <p:sldLayoutId id="2147483780" r:id="rId13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0">
              <a:srgbClr val="001B50"/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143000"/>
            <a:ext cx="9144000" cy="1371600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effectLst/>
              </a:rPr>
              <a:t/>
            </a:r>
            <a:br>
              <a:rPr lang="en-US" sz="4400" dirty="0">
                <a:effectLst/>
              </a:rPr>
            </a:br>
            <a:r>
              <a:rPr lang="en-US" sz="4400" dirty="0" smtClean="0">
                <a:effectLst/>
              </a:rPr>
              <a:t/>
            </a:r>
            <a:br>
              <a:rPr lang="en-US" sz="4400" dirty="0" smtClean="0">
                <a:effectLst/>
              </a:rPr>
            </a:br>
            <a:r>
              <a:rPr lang="en-US" sz="6700" b="0" dirty="0" smtClean="0">
                <a:solidFill>
                  <a:srgbClr val="FFFFFF"/>
                </a:solidFill>
                <a:effectLst/>
                <a:latin typeface="Impact" pitchFamily="34" charset="0"/>
              </a:rPr>
              <a:t> </a:t>
            </a:r>
            <a:r>
              <a:rPr lang="en-US" sz="6700" b="0" dirty="0" smtClean="0">
                <a:solidFill>
                  <a:srgbClr val="FFFFFF"/>
                </a:solidFill>
                <a:effectLst/>
                <a:latin typeface="Impact" pitchFamily="34" charset="0"/>
              </a:rPr>
              <a:t>Neural </a:t>
            </a:r>
            <a:r>
              <a:rPr lang="en-US" sz="6700" b="0" dirty="0">
                <a:solidFill>
                  <a:srgbClr val="FFFFFF"/>
                </a:solidFill>
                <a:effectLst/>
                <a:latin typeface="Impact" pitchFamily="34" charset="0"/>
              </a:rPr>
              <a:t>Networks</a:t>
            </a:r>
            <a:r>
              <a:rPr lang="en-US" sz="6700" dirty="0">
                <a:effectLst/>
              </a:rPr>
              <a:t/>
            </a:r>
            <a:br>
              <a:rPr lang="en-US" sz="6700" dirty="0">
                <a:effectLst/>
              </a:rPr>
            </a:br>
            <a:endParaRPr lang="en-US" sz="5300" dirty="0">
              <a:effectLst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2438400"/>
            <a:ext cx="8153400" cy="3962400"/>
          </a:xfrm>
        </p:spPr>
        <p:txBody>
          <a:bodyPr/>
          <a:lstStyle/>
          <a:p>
            <a:r>
              <a:rPr lang="en-US" b="1" dirty="0">
                <a:solidFill>
                  <a:srgbClr val="FFFFFF"/>
                </a:solidFill>
              </a:rPr>
              <a:t>Instructor: </a:t>
            </a:r>
            <a:r>
              <a:rPr lang="en-US" b="1" dirty="0" smtClean="0">
                <a:solidFill>
                  <a:srgbClr val="FFFFFF"/>
                </a:solidFill>
              </a:rPr>
              <a:t>Dr. Abdul Basit</a:t>
            </a:r>
            <a:endParaRPr lang="en-US" b="1" dirty="0">
              <a:solidFill>
                <a:srgbClr val="FFFFFF"/>
              </a:solidFill>
            </a:endParaRPr>
          </a:p>
          <a:p>
            <a:endParaRPr lang="en-US" b="1" dirty="0">
              <a:solidFill>
                <a:srgbClr val="FFFFFF"/>
              </a:solidFill>
            </a:endParaRPr>
          </a:p>
          <a:p>
            <a:endParaRPr lang="en-US" b="1" dirty="0" smtClean="0">
              <a:solidFill>
                <a:srgbClr val="FFFFFF"/>
              </a:solidFill>
            </a:endParaRPr>
          </a:p>
          <a:p>
            <a:r>
              <a:rPr lang="en-US" sz="4800" b="1" dirty="0">
                <a:solidFill>
                  <a:srgbClr val="FFFFFF"/>
                </a:solidFill>
                <a:latin typeface="Arial" charset="0"/>
              </a:rPr>
              <a:t>Lecture No. 1</a:t>
            </a:r>
          </a:p>
          <a:p>
            <a:endParaRPr lang="en-US" dirty="0">
              <a:solidFill>
                <a:srgbClr val="FFFFFF"/>
              </a:solidFill>
              <a:latin typeface="Arial" charset="0"/>
            </a:endParaRPr>
          </a:p>
          <a:p>
            <a:endParaRPr lang="en-US" b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1524000" y="2057400"/>
            <a:ext cx="6553200" cy="3975100"/>
            <a:chOff x="768" y="1488"/>
            <a:chExt cx="4128" cy="2504"/>
          </a:xfrm>
        </p:grpSpPr>
        <p:sp>
          <p:nvSpPr>
            <p:cNvPr id="24579" name="Freeform 3"/>
            <p:cNvSpPr>
              <a:spLocks/>
            </p:cNvSpPr>
            <p:nvPr/>
          </p:nvSpPr>
          <p:spPr bwMode="auto">
            <a:xfrm>
              <a:off x="768" y="1488"/>
              <a:ext cx="4128" cy="2504"/>
            </a:xfrm>
            <a:custGeom>
              <a:avLst/>
              <a:gdLst/>
              <a:ahLst/>
              <a:cxnLst>
                <a:cxn ang="0">
                  <a:pos x="1944" y="1600"/>
                </a:cxn>
                <a:cxn ang="0">
                  <a:pos x="1944" y="2224"/>
                </a:cxn>
                <a:cxn ang="0">
                  <a:pos x="2040" y="1648"/>
                </a:cxn>
                <a:cxn ang="0">
                  <a:pos x="2568" y="1264"/>
                </a:cxn>
                <a:cxn ang="0">
                  <a:pos x="2856" y="1840"/>
                </a:cxn>
                <a:cxn ang="0">
                  <a:pos x="2664" y="1120"/>
                </a:cxn>
                <a:cxn ang="0">
                  <a:pos x="2904" y="1216"/>
                </a:cxn>
                <a:cxn ang="0">
                  <a:pos x="3048" y="880"/>
                </a:cxn>
                <a:cxn ang="0">
                  <a:pos x="3816" y="1264"/>
                </a:cxn>
                <a:cxn ang="0">
                  <a:pos x="3096" y="784"/>
                </a:cxn>
                <a:cxn ang="0">
                  <a:pos x="3048" y="448"/>
                </a:cxn>
                <a:cxn ang="0">
                  <a:pos x="3480" y="592"/>
                </a:cxn>
                <a:cxn ang="0">
                  <a:pos x="3432" y="352"/>
                </a:cxn>
                <a:cxn ang="0">
                  <a:pos x="3528" y="304"/>
                </a:cxn>
                <a:cxn ang="0">
                  <a:pos x="2760" y="448"/>
                </a:cxn>
                <a:cxn ang="0">
                  <a:pos x="2712" y="16"/>
                </a:cxn>
                <a:cxn ang="0">
                  <a:pos x="2520" y="352"/>
                </a:cxn>
                <a:cxn ang="0">
                  <a:pos x="2088" y="304"/>
                </a:cxn>
                <a:cxn ang="0">
                  <a:pos x="312" y="544"/>
                </a:cxn>
                <a:cxn ang="0">
                  <a:pos x="120" y="496"/>
                </a:cxn>
                <a:cxn ang="0">
                  <a:pos x="72" y="592"/>
                </a:cxn>
                <a:cxn ang="0">
                  <a:pos x="24" y="640"/>
                </a:cxn>
                <a:cxn ang="0">
                  <a:pos x="120" y="640"/>
                </a:cxn>
                <a:cxn ang="0">
                  <a:pos x="168" y="736"/>
                </a:cxn>
                <a:cxn ang="0">
                  <a:pos x="216" y="640"/>
                </a:cxn>
                <a:cxn ang="0">
                  <a:pos x="1320" y="352"/>
                </a:cxn>
                <a:cxn ang="0">
                  <a:pos x="2088" y="352"/>
                </a:cxn>
                <a:cxn ang="0">
                  <a:pos x="2040" y="640"/>
                </a:cxn>
                <a:cxn ang="0">
                  <a:pos x="1272" y="688"/>
                </a:cxn>
                <a:cxn ang="0">
                  <a:pos x="1800" y="736"/>
                </a:cxn>
                <a:cxn ang="0">
                  <a:pos x="1272" y="880"/>
                </a:cxn>
                <a:cxn ang="0">
                  <a:pos x="2088" y="880"/>
                </a:cxn>
                <a:cxn ang="0">
                  <a:pos x="1272" y="1168"/>
                </a:cxn>
                <a:cxn ang="0">
                  <a:pos x="1272" y="1264"/>
                </a:cxn>
                <a:cxn ang="0">
                  <a:pos x="1608" y="1024"/>
                </a:cxn>
                <a:cxn ang="0">
                  <a:pos x="2232" y="1216"/>
                </a:cxn>
                <a:cxn ang="0">
                  <a:pos x="1992" y="1504"/>
                </a:cxn>
                <a:cxn ang="0">
                  <a:pos x="1704" y="1552"/>
                </a:cxn>
              </a:cxnLst>
              <a:rect l="0" t="0" r="r" b="b"/>
              <a:pathLst>
                <a:path w="3816" h="2280">
                  <a:moveTo>
                    <a:pt x="1416" y="1696"/>
                  </a:moveTo>
                  <a:cubicBezTo>
                    <a:pt x="1456" y="1704"/>
                    <a:pt x="1856" y="1520"/>
                    <a:pt x="1944" y="1600"/>
                  </a:cubicBezTo>
                  <a:cubicBezTo>
                    <a:pt x="2032" y="1680"/>
                    <a:pt x="1944" y="2072"/>
                    <a:pt x="1944" y="2176"/>
                  </a:cubicBezTo>
                  <a:cubicBezTo>
                    <a:pt x="1944" y="2280"/>
                    <a:pt x="1936" y="2224"/>
                    <a:pt x="1944" y="2224"/>
                  </a:cubicBezTo>
                  <a:cubicBezTo>
                    <a:pt x="1952" y="2224"/>
                    <a:pt x="1976" y="2272"/>
                    <a:pt x="1992" y="2176"/>
                  </a:cubicBezTo>
                  <a:cubicBezTo>
                    <a:pt x="2008" y="2080"/>
                    <a:pt x="2000" y="1784"/>
                    <a:pt x="2040" y="1648"/>
                  </a:cubicBezTo>
                  <a:cubicBezTo>
                    <a:pt x="2080" y="1512"/>
                    <a:pt x="2144" y="1424"/>
                    <a:pt x="2232" y="1360"/>
                  </a:cubicBezTo>
                  <a:cubicBezTo>
                    <a:pt x="2320" y="1296"/>
                    <a:pt x="2488" y="1216"/>
                    <a:pt x="2568" y="1264"/>
                  </a:cubicBezTo>
                  <a:cubicBezTo>
                    <a:pt x="2648" y="1312"/>
                    <a:pt x="2664" y="1552"/>
                    <a:pt x="2712" y="1648"/>
                  </a:cubicBezTo>
                  <a:cubicBezTo>
                    <a:pt x="2760" y="1744"/>
                    <a:pt x="2856" y="1864"/>
                    <a:pt x="2856" y="1840"/>
                  </a:cubicBezTo>
                  <a:cubicBezTo>
                    <a:pt x="2856" y="1816"/>
                    <a:pt x="2744" y="1624"/>
                    <a:pt x="2712" y="1504"/>
                  </a:cubicBezTo>
                  <a:cubicBezTo>
                    <a:pt x="2680" y="1384"/>
                    <a:pt x="2648" y="1200"/>
                    <a:pt x="2664" y="1120"/>
                  </a:cubicBezTo>
                  <a:cubicBezTo>
                    <a:pt x="2680" y="1040"/>
                    <a:pt x="2768" y="1008"/>
                    <a:pt x="2808" y="1024"/>
                  </a:cubicBezTo>
                  <a:cubicBezTo>
                    <a:pt x="2848" y="1040"/>
                    <a:pt x="2888" y="1248"/>
                    <a:pt x="2904" y="1216"/>
                  </a:cubicBezTo>
                  <a:cubicBezTo>
                    <a:pt x="2920" y="1184"/>
                    <a:pt x="2880" y="888"/>
                    <a:pt x="2904" y="832"/>
                  </a:cubicBezTo>
                  <a:cubicBezTo>
                    <a:pt x="2928" y="776"/>
                    <a:pt x="2936" y="848"/>
                    <a:pt x="3048" y="880"/>
                  </a:cubicBezTo>
                  <a:cubicBezTo>
                    <a:pt x="3160" y="912"/>
                    <a:pt x="3448" y="960"/>
                    <a:pt x="3576" y="1024"/>
                  </a:cubicBezTo>
                  <a:cubicBezTo>
                    <a:pt x="3704" y="1088"/>
                    <a:pt x="3816" y="1280"/>
                    <a:pt x="3816" y="1264"/>
                  </a:cubicBezTo>
                  <a:cubicBezTo>
                    <a:pt x="3816" y="1248"/>
                    <a:pt x="3696" y="1008"/>
                    <a:pt x="3576" y="928"/>
                  </a:cubicBezTo>
                  <a:cubicBezTo>
                    <a:pt x="3456" y="848"/>
                    <a:pt x="3224" y="848"/>
                    <a:pt x="3096" y="784"/>
                  </a:cubicBezTo>
                  <a:cubicBezTo>
                    <a:pt x="2968" y="720"/>
                    <a:pt x="2816" y="600"/>
                    <a:pt x="2808" y="544"/>
                  </a:cubicBezTo>
                  <a:cubicBezTo>
                    <a:pt x="2800" y="488"/>
                    <a:pt x="2960" y="464"/>
                    <a:pt x="3048" y="448"/>
                  </a:cubicBezTo>
                  <a:cubicBezTo>
                    <a:pt x="3136" y="432"/>
                    <a:pt x="3264" y="424"/>
                    <a:pt x="3336" y="448"/>
                  </a:cubicBezTo>
                  <a:cubicBezTo>
                    <a:pt x="3408" y="472"/>
                    <a:pt x="3472" y="600"/>
                    <a:pt x="3480" y="592"/>
                  </a:cubicBezTo>
                  <a:cubicBezTo>
                    <a:pt x="3488" y="584"/>
                    <a:pt x="3392" y="440"/>
                    <a:pt x="3384" y="400"/>
                  </a:cubicBezTo>
                  <a:cubicBezTo>
                    <a:pt x="3376" y="360"/>
                    <a:pt x="3376" y="368"/>
                    <a:pt x="3432" y="352"/>
                  </a:cubicBezTo>
                  <a:cubicBezTo>
                    <a:pt x="3488" y="336"/>
                    <a:pt x="3704" y="312"/>
                    <a:pt x="3720" y="304"/>
                  </a:cubicBezTo>
                  <a:cubicBezTo>
                    <a:pt x="3736" y="296"/>
                    <a:pt x="3600" y="296"/>
                    <a:pt x="3528" y="304"/>
                  </a:cubicBezTo>
                  <a:cubicBezTo>
                    <a:pt x="3456" y="312"/>
                    <a:pt x="3416" y="328"/>
                    <a:pt x="3288" y="352"/>
                  </a:cubicBezTo>
                  <a:cubicBezTo>
                    <a:pt x="3160" y="376"/>
                    <a:pt x="2880" y="456"/>
                    <a:pt x="2760" y="448"/>
                  </a:cubicBezTo>
                  <a:cubicBezTo>
                    <a:pt x="2640" y="440"/>
                    <a:pt x="2576" y="376"/>
                    <a:pt x="2568" y="304"/>
                  </a:cubicBezTo>
                  <a:cubicBezTo>
                    <a:pt x="2560" y="232"/>
                    <a:pt x="2712" y="32"/>
                    <a:pt x="2712" y="16"/>
                  </a:cubicBezTo>
                  <a:cubicBezTo>
                    <a:pt x="2712" y="0"/>
                    <a:pt x="2600" y="152"/>
                    <a:pt x="2568" y="208"/>
                  </a:cubicBezTo>
                  <a:cubicBezTo>
                    <a:pt x="2536" y="264"/>
                    <a:pt x="2560" y="312"/>
                    <a:pt x="2520" y="352"/>
                  </a:cubicBezTo>
                  <a:cubicBezTo>
                    <a:pt x="2480" y="392"/>
                    <a:pt x="2400" y="456"/>
                    <a:pt x="2328" y="448"/>
                  </a:cubicBezTo>
                  <a:cubicBezTo>
                    <a:pt x="2256" y="440"/>
                    <a:pt x="2216" y="336"/>
                    <a:pt x="2088" y="304"/>
                  </a:cubicBezTo>
                  <a:cubicBezTo>
                    <a:pt x="1960" y="272"/>
                    <a:pt x="1856" y="216"/>
                    <a:pt x="1560" y="256"/>
                  </a:cubicBezTo>
                  <a:cubicBezTo>
                    <a:pt x="1264" y="296"/>
                    <a:pt x="552" y="496"/>
                    <a:pt x="312" y="544"/>
                  </a:cubicBezTo>
                  <a:cubicBezTo>
                    <a:pt x="72" y="592"/>
                    <a:pt x="152" y="552"/>
                    <a:pt x="120" y="544"/>
                  </a:cubicBezTo>
                  <a:cubicBezTo>
                    <a:pt x="88" y="536"/>
                    <a:pt x="128" y="504"/>
                    <a:pt x="120" y="496"/>
                  </a:cubicBezTo>
                  <a:cubicBezTo>
                    <a:pt x="112" y="488"/>
                    <a:pt x="80" y="480"/>
                    <a:pt x="72" y="496"/>
                  </a:cubicBezTo>
                  <a:cubicBezTo>
                    <a:pt x="64" y="512"/>
                    <a:pt x="56" y="576"/>
                    <a:pt x="72" y="592"/>
                  </a:cubicBezTo>
                  <a:cubicBezTo>
                    <a:pt x="88" y="608"/>
                    <a:pt x="176" y="584"/>
                    <a:pt x="168" y="592"/>
                  </a:cubicBezTo>
                  <a:cubicBezTo>
                    <a:pt x="160" y="600"/>
                    <a:pt x="48" y="624"/>
                    <a:pt x="24" y="640"/>
                  </a:cubicBezTo>
                  <a:cubicBezTo>
                    <a:pt x="0" y="656"/>
                    <a:pt x="8" y="688"/>
                    <a:pt x="24" y="688"/>
                  </a:cubicBezTo>
                  <a:cubicBezTo>
                    <a:pt x="40" y="688"/>
                    <a:pt x="96" y="648"/>
                    <a:pt x="120" y="640"/>
                  </a:cubicBezTo>
                  <a:cubicBezTo>
                    <a:pt x="144" y="632"/>
                    <a:pt x="160" y="624"/>
                    <a:pt x="168" y="640"/>
                  </a:cubicBezTo>
                  <a:cubicBezTo>
                    <a:pt x="176" y="656"/>
                    <a:pt x="160" y="720"/>
                    <a:pt x="168" y="736"/>
                  </a:cubicBezTo>
                  <a:cubicBezTo>
                    <a:pt x="176" y="752"/>
                    <a:pt x="208" y="752"/>
                    <a:pt x="216" y="736"/>
                  </a:cubicBezTo>
                  <a:cubicBezTo>
                    <a:pt x="224" y="720"/>
                    <a:pt x="200" y="664"/>
                    <a:pt x="216" y="640"/>
                  </a:cubicBezTo>
                  <a:cubicBezTo>
                    <a:pt x="232" y="616"/>
                    <a:pt x="128" y="640"/>
                    <a:pt x="312" y="592"/>
                  </a:cubicBezTo>
                  <a:cubicBezTo>
                    <a:pt x="496" y="544"/>
                    <a:pt x="1080" y="400"/>
                    <a:pt x="1320" y="352"/>
                  </a:cubicBezTo>
                  <a:cubicBezTo>
                    <a:pt x="1560" y="304"/>
                    <a:pt x="1624" y="304"/>
                    <a:pt x="1752" y="304"/>
                  </a:cubicBezTo>
                  <a:cubicBezTo>
                    <a:pt x="1880" y="304"/>
                    <a:pt x="2008" y="320"/>
                    <a:pt x="2088" y="352"/>
                  </a:cubicBezTo>
                  <a:cubicBezTo>
                    <a:pt x="2168" y="384"/>
                    <a:pt x="2240" y="448"/>
                    <a:pt x="2232" y="496"/>
                  </a:cubicBezTo>
                  <a:cubicBezTo>
                    <a:pt x="2224" y="544"/>
                    <a:pt x="2176" y="608"/>
                    <a:pt x="2040" y="640"/>
                  </a:cubicBezTo>
                  <a:cubicBezTo>
                    <a:pt x="1904" y="672"/>
                    <a:pt x="1544" y="680"/>
                    <a:pt x="1416" y="688"/>
                  </a:cubicBezTo>
                  <a:cubicBezTo>
                    <a:pt x="1288" y="696"/>
                    <a:pt x="1216" y="688"/>
                    <a:pt x="1272" y="688"/>
                  </a:cubicBezTo>
                  <a:cubicBezTo>
                    <a:pt x="1328" y="688"/>
                    <a:pt x="1664" y="680"/>
                    <a:pt x="1752" y="688"/>
                  </a:cubicBezTo>
                  <a:cubicBezTo>
                    <a:pt x="1840" y="696"/>
                    <a:pt x="1864" y="712"/>
                    <a:pt x="1800" y="736"/>
                  </a:cubicBezTo>
                  <a:cubicBezTo>
                    <a:pt x="1736" y="760"/>
                    <a:pt x="1456" y="808"/>
                    <a:pt x="1368" y="832"/>
                  </a:cubicBezTo>
                  <a:cubicBezTo>
                    <a:pt x="1280" y="856"/>
                    <a:pt x="1168" y="896"/>
                    <a:pt x="1272" y="880"/>
                  </a:cubicBezTo>
                  <a:cubicBezTo>
                    <a:pt x="1376" y="864"/>
                    <a:pt x="1856" y="736"/>
                    <a:pt x="1992" y="736"/>
                  </a:cubicBezTo>
                  <a:cubicBezTo>
                    <a:pt x="2128" y="736"/>
                    <a:pt x="2152" y="840"/>
                    <a:pt x="2088" y="880"/>
                  </a:cubicBezTo>
                  <a:cubicBezTo>
                    <a:pt x="2024" y="920"/>
                    <a:pt x="1744" y="928"/>
                    <a:pt x="1608" y="976"/>
                  </a:cubicBezTo>
                  <a:cubicBezTo>
                    <a:pt x="1472" y="1024"/>
                    <a:pt x="1336" y="1096"/>
                    <a:pt x="1272" y="1168"/>
                  </a:cubicBezTo>
                  <a:cubicBezTo>
                    <a:pt x="1208" y="1240"/>
                    <a:pt x="1224" y="1392"/>
                    <a:pt x="1224" y="1408"/>
                  </a:cubicBezTo>
                  <a:cubicBezTo>
                    <a:pt x="1224" y="1424"/>
                    <a:pt x="1256" y="1304"/>
                    <a:pt x="1272" y="1264"/>
                  </a:cubicBezTo>
                  <a:cubicBezTo>
                    <a:pt x="1288" y="1224"/>
                    <a:pt x="1264" y="1208"/>
                    <a:pt x="1320" y="1168"/>
                  </a:cubicBezTo>
                  <a:cubicBezTo>
                    <a:pt x="1376" y="1128"/>
                    <a:pt x="1488" y="1056"/>
                    <a:pt x="1608" y="1024"/>
                  </a:cubicBezTo>
                  <a:cubicBezTo>
                    <a:pt x="1728" y="992"/>
                    <a:pt x="1936" y="944"/>
                    <a:pt x="2040" y="976"/>
                  </a:cubicBezTo>
                  <a:cubicBezTo>
                    <a:pt x="2144" y="1008"/>
                    <a:pt x="2216" y="1152"/>
                    <a:pt x="2232" y="1216"/>
                  </a:cubicBezTo>
                  <a:cubicBezTo>
                    <a:pt x="2248" y="1280"/>
                    <a:pt x="2176" y="1312"/>
                    <a:pt x="2136" y="1360"/>
                  </a:cubicBezTo>
                  <a:cubicBezTo>
                    <a:pt x="2096" y="1408"/>
                    <a:pt x="2040" y="1480"/>
                    <a:pt x="1992" y="1504"/>
                  </a:cubicBezTo>
                  <a:cubicBezTo>
                    <a:pt x="1944" y="1528"/>
                    <a:pt x="1896" y="1496"/>
                    <a:pt x="1848" y="1504"/>
                  </a:cubicBezTo>
                  <a:cubicBezTo>
                    <a:pt x="1800" y="1512"/>
                    <a:pt x="1776" y="1520"/>
                    <a:pt x="1704" y="1552"/>
                  </a:cubicBezTo>
                  <a:cubicBezTo>
                    <a:pt x="1632" y="1584"/>
                    <a:pt x="1376" y="1688"/>
                    <a:pt x="1416" y="1696"/>
                  </a:cubicBezTo>
                  <a:close/>
                </a:path>
              </a:pathLst>
            </a:custGeom>
            <a:solidFill>
              <a:srgbClr val="666699"/>
            </a:solidFill>
            <a:ln w="2857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0" name="Oval 4"/>
            <p:cNvSpPr>
              <a:spLocks noChangeArrowheads="1"/>
            </p:cNvSpPr>
            <p:nvPr/>
          </p:nvSpPr>
          <p:spPr bwMode="auto">
            <a:xfrm>
              <a:off x="3360" y="2256"/>
              <a:ext cx="240" cy="144"/>
            </a:xfrm>
            <a:prstGeom prst="ellipse">
              <a:avLst/>
            </a:prstGeom>
            <a:solidFill>
              <a:schemeClr val="bg2"/>
            </a:solidFill>
            <a:ln w="9525" algn="ctr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858000" y="4495800"/>
            <a:ext cx="1447800" cy="457200"/>
          </a:xfrm>
          <a:prstGeom prst="roundRect">
            <a:avLst>
              <a:gd name="adj" fmla="val 16667"/>
            </a:avLst>
          </a:prstGeom>
          <a:solidFill>
            <a:srgbClr val="99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 Black" pitchFamily="34" charset="0"/>
              </a:rPr>
              <a:t>Cell Body</a:t>
            </a:r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2590800" y="1905000"/>
            <a:ext cx="1219200" cy="457200"/>
          </a:xfrm>
          <a:prstGeom prst="roundRect">
            <a:avLst>
              <a:gd name="adj" fmla="val 16667"/>
            </a:avLst>
          </a:prstGeom>
          <a:solidFill>
            <a:srgbClr val="99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 Black" pitchFamily="34" charset="0"/>
              </a:rPr>
              <a:t>Axon</a:t>
            </a:r>
          </a:p>
        </p:txBody>
      </p:sp>
      <p:sp>
        <p:nvSpPr>
          <p:cNvPr id="24583" name="AutoShape 7"/>
          <p:cNvSpPr>
            <a:spLocks noChangeArrowheads="1"/>
          </p:cNvSpPr>
          <p:nvPr/>
        </p:nvSpPr>
        <p:spPr bwMode="auto">
          <a:xfrm>
            <a:off x="5486400" y="5715000"/>
            <a:ext cx="1447800" cy="457200"/>
          </a:xfrm>
          <a:prstGeom prst="roundRect">
            <a:avLst>
              <a:gd name="adj" fmla="val 16667"/>
            </a:avLst>
          </a:prstGeom>
          <a:solidFill>
            <a:srgbClr val="99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 Black" pitchFamily="34" charset="0"/>
              </a:rPr>
              <a:t>Dendrites</a:t>
            </a:r>
          </a:p>
        </p:txBody>
      </p:sp>
      <p:sp>
        <p:nvSpPr>
          <p:cNvPr id="24584" name="AutoShape 8"/>
          <p:cNvSpPr>
            <a:spLocks noChangeArrowheads="1"/>
          </p:cNvSpPr>
          <p:nvPr/>
        </p:nvSpPr>
        <p:spPr bwMode="auto">
          <a:xfrm>
            <a:off x="4648200" y="1524000"/>
            <a:ext cx="1219200" cy="457200"/>
          </a:xfrm>
          <a:prstGeom prst="roundRect">
            <a:avLst>
              <a:gd name="adj" fmla="val 16667"/>
            </a:avLst>
          </a:prstGeom>
          <a:solidFill>
            <a:srgbClr val="99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 Black" pitchFamily="34" charset="0"/>
              </a:rPr>
              <a:t>Nucleus</a:t>
            </a:r>
          </a:p>
        </p:txBody>
      </p:sp>
      <p:grpSp>
        <p:nvGrpSpPr>
          <p:cNvPr id="24585" name="Group 9"/>
          <p:cNvGrpSpPr>
            <a:grpSpLocks/>
          </p:cNvGrpSpPr>
          <p:nvPr/>
        </p:nvGrpSpPr>
        <p:grpSpPr bwMode="auto">
          <a:xfrm rot="-1241727">
            <a:off x="609600" y="3352800"/>
            <a:ext cx="914400" cy="152400"/>
            <a:chOff x="864" y="768"/>
            <a:chExt cx="600" cy="160"/>
          </a:xfrm>
        </p:grpSpPr>
        <p:sp>
          <p:nvSpPr>
            <p:cNvPr id="24586" name="Freeform 10"/>
            <p:cNvSpPr>
              <a:spLocks/>
            </p:cNvSpPr>
            <p:nvPr/>
          </p:nvSpPr>
          <p:spPr bwMode="auto">
            <a:xfrm>
              <a:off x="864" y="768"/>
              <a:ext cx="600" cy="160"/>
            </a:xfrm>
            <a:custGeom>
              <a:avLst/>
              <a:gdLst/>
              <a:ahLst/>
              <a:cxnLst>
                <a:cxn ang="0">
                  <a:pos x="0" y="160"/>
                </a:cxn>
                <a:cxn ang="0">
                  <a:pos x="240" y="112"/>
                </a:cxn>
                <a:cxn ang="0">
                  <a:pos x="528" y="112"/>
                </a:cxn>
                <a:cxn ang="0">
                  <a:pos x="576" y="16"/>
                </a:cxn>
                <a:cxn ang="0">
                  <a:pos x="384" y="16"/>
                </a:cxn>
                <a:cxn ang="0">
                  <a:pos x="240" y="16"/>
                </a:cxn>
                <a:cxn ang="0">
                  <a:pos x="48" y="64"/>
                </a:cxn>
              </a:cxnLst>
              <a:rect l="0" t="0" r="r" b="b"/>
              <a:pathLst>
                <a:path w="600" h="160">
                  <a:moveTo>
                    <a:pt x="0" y="160"/>
                  </a:moveTo>
                  <a:cubicBezTo>
                    <a:pt x="76" y="140"/>
                    <a:pt x="152" y="120"/>
                    <a:pt x="240" y="112"/>
                  </a:cubicBezTo>
                  <a:cubicBezTo>
                    <a:pt x="328" y="104"/>
                    <a:pt x="472" y="128"/>
                    <a:pt x="528" y="112"/>
                  </a:cubicBezTo>
                  <a:cubicBezTo>
                    <a:pt x="584" y="96"/>
                    <a:pt x="600" y="32"/>
                    <a:pt x="576" y="16"/>
                  </a:cubicBezTo>
                  <a:cubicBezTo>
                    <a:pt x="552" y="0"/>
                    <a:pt x="440" y="16"/>
                    <a:pt x="384" y="16"/>
                  </a:cubicBezTo>
                  <a:cubicBezTo>
                    <a:pt x="328" y="16"/>
                    <a:pt x="296" y="8"/>
                    <a:pt x="240" y="16"/>
                  </a:cubicBezTo>
                  <a:cubicBezTo>
                    <a:pt x="184" y="24"/>
                    <a:pt x="80" y="48"/>
                    <a:pt x="48" y="64"/>
                  </a:cubicBezTo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7" name="Line 11"/>
            <p:cNvSpPr>
              <a:spLocks noChangeShapeType="1"/>
            </p:cNvSpPr>
            <p:nvPr/>
          </p:nvSpPr>
          <p:spPr bwMode="auto">
            <a:xfrm flipH="1">
              <a:off x="864" y="816"/>
              <a:ext cx="4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588" name="Oval 12"/>
          <p:cNvSpPr>
            <a:spLocks noChangeArrowheads="1"/>
          </p:cNvSpPr>
          <p:nvPr/>
        </p:nvSpPr>
        <p:spPr bwMode="auto">
          <a:xfrm>
            <a:off x="1219200" y="2971800"/>
            <a:ext cx="457200" cy="6096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AutoShape 13"/>
          <p:cNvSpPr>
            <a:spLocks noChangeArrowheads="1"/>
          </p:cNvSpPr>
          <p:nvPr/>
        </p:nvSpPr>
        <p:spPr bwMode="auto">
          <a:xfrm>
            <a:off x="381000" y="4038600"/>
            <a:ext cx="1676400" cy="914400"/>
          </a:xfrm>
          <a:prstGeom prst="roundRect">
            <a:avLst>
              <a:gd name="adj" fmla="val 16667"/>
            </a:avLst>
          </a:prstGeom>
          <a:solidFill>
            <a:srgbClr val="99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 Black" pitchFamily="34" charset="0"/>
              </a:rPr>
              <a:t>Axons from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 Black" pitchFamily="34" charset="0"/>
              </a:rPr>
              <a:t>another </a:t>
            </a:r>
          </a:p>
          <a:p>
            <a:pPr algn="ctr"/>
            <a:r>
              <a:rPr lang="en-US" dirty="0">
                <a:solidFill>
                  <a:schemeClr val="bg1"/>
                </a:solidFill>
                <a:latin typeface="Arial Black" pitchFamily="34" charset="0"/>
              </a:rPr>
              <a:t>neurons</a:t>
            </a:r>
          </a:p>
        </p:txBody>
      </p:sp>
      <p:sp>
        <p:nvSpPr>
          <p:cNvPr id="24590" name="AutoShape 14"/>
          <p:cNvSpPr>
            <a:spLocks noChangeArrowheads="1"/>
          </p:cNvSpPr>
          <p:nvPr/>
        </p:nvSpPr>
        <p:spPr bwMode="auto">
          <a:xfrm>
            <a:off x="685800" y="2057400"/>
            <a:ext cx="1524000" cy="457200"/>
          </a:xfrm>
          <a:prstGeom prst="roundRect">
            <a:avLst>
              <a:gd name="adj" fmla="val 16667"/>
            </a:avLst>
          </a:prstGeom>
          <a:solidFill>
            <a:srgbClr val="99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 Black" pitchFamily="34" charset="0"/>
              </a:rPr>
              <a:t>Synapse</a:t>
            </a:r>
          </a:p>
        </p:txBody>
      </p:sp>
      <p:grpSp>
        <p:nvGrpSpPr>
          <p:cNvPr id="24591" name="Group 15"/>
          <p:cNvGrpSpPr>
            <a:grpSpLocks/>
          </p:cNvGrpSpPr>
          <p:nvPr/>
        </p:nvGrpSpPr>
        <p:grpSpPr bwMode="auto">
          <a:xfrm rot="-604547">
            <a:off x="1524000" y="5181600"/>
            <a:ext cx="2438400" cy="152400"/>
            <a:chOff x="864" y="768"/>
            <a:chExt cx="600" cy="160"/>
          </a:xfrm>
        </p:grpSpPr>
        <p:sp>
          <p:nvSpPr>
            <p:cNvPr id="24592" name="Freeform 16"/>
            <p:cNvSpPr>
              <a:spLocks/>
            </p:cNvSpPr>
            <p:nvPr/>
          </p:nvSpPr>
          <p:spPr bwMode="auto">
            <a:xfrm>
              <a:off x="864" y="768"/>
              <a:ext cx="600" cy="160"/>
            </a:xfrm>
            <a:custGeom>
              <a:avLst/>
              <a:gdLst/>
              <a:ahLst/>
              <a:cxnLst>
                <a:cxn ang="0">
                  <a:pos x="0" y="160"/>
                </a:cxn>
                <a:cxn ang="0">
                  <a:pos x="240" y="112"/>
                </a:cxn>
                <a:cxn ang="0">
                  <a:pos x="528" y="112"/>
                </a:cxn>
                <a:cxn ang="0">
                  <a:pos x="576" y="16"/>
                </a:cxn>
                <a:cxn ang="0">
                  <a:pos x="384" y="16"/>
                </a:cxn>
                <a:cxn ang="0">
                  <a:pos x="240" y="16"/>
                </a:cxn>
                <a:cxn ang="0">
                  <a:pos x="48" y="64"/>
                </a:cxn>
              </a:cxnLst>
              <a:rect l="0" t="0" r="r" b="b"/>
              <a:pathLst>
                <a:path w="600" h="160">
                  <a:moveTo>
                    <a:pt x="0" y="160"/>
                  </a:moveTo>
                  <a:cubicBezTo>
                    <a:pt x="76" y="140"/>
                    <a:pt x="152" y="120"/>
                    <a:pt x="240" y="112"/>
                  </a:cubicBezTo>
                  <a:cubicBezTo>
                    <a:pt x="328" y="104"/>
                    <a:pt x="472" y="128"/>
                    <a:pt x="528" y="112"/>
                  </a:cubicBezTo>
                  <a:cubicBezTo>
                    <a:pt x="584" y="96"/>
                    <a:pt x="600" y="32"/>
                    <a:pt x="576" y="16"/>
                  </a:cubicBezTo>
                  <a:cubicBezTo>
                    <a:pt x="552" y="0"/>
                    <a:pt x="440" y="16"/>
                    <a:pt x="384" y="16"/>
                  </a:cubicBezTo>
                  <a:cubicBezTo>
                    <a:pt x="328" y="16"/>
                    <a:pt x="296" y="8"/>
                    <a:pt x="240" y="16"/>
                  </a:cubicBezTo>
                  <a:cubicBezTo>
                    <a:pt x="184" y="24"/>
                    <a:pt x="80" y="48"/>
                    <a:pt x="48" y="64"/>
                  </a:cubicBezTo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tx1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3" name="Line 17"/>
            <p:cNvSpPr>
              <a:spLocks noChangeShapeType="1"/>
            </p:cNvSpPr>
            <p:nvPr/>
          </p:nvSpPr>
          <p:spPr bwMode="auto">
            <a:xfrm flipH="1">
              <a:off x="864" y="816"/>
              <a:ext cx="4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594" name="Oval 18"/>
          <p:cNvSpPr>
            <a:spLocks noChangeArrowheads="1"/>
          </p:cNvSpPr>
          <p:nvPr/>
        </p:nvSpPr>
        <p:spPr bwMode="auto">
          <a:xfrm>
            <a:off x="3657600" y="4800600"/>
            <a:ext cx="457200" cy="6096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AutoShape 19"/>
          <p:cNvSpPr>
            <a:spLocks noChangeArrowheads="1"/>
          </p:cNvSpPr>
          <p:nvPr/>
        </p:nvSpPr>
        <p:spPr bwMode="auto">
          <a:xfrm>
            <a:off x="2667000" y="5638800"/>
            <a:ext cx="1524000" cy="457200"/>
          </a:xfrm>
          <a:prstGeom prst="roundRect">
            <a:avLst>
              <a:gd name="adj" fmla="val 16667"/>
            </a:avLst>
          </a:prstGeom>
          <a:solidFill>
            <a:srgbClr val="996600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 Black" pitchFamily="34" charset="0"/>
              </a:rPr>
              <a:t>Synapse</a:t>
            </a:r>
          </a:p>
        </p:txBody>
      </p:sp>
      <p:sp>
        <p:nvSpPr>
          <p:cNvPr id="24596" name="Line 20"/>
          <p:cNvSpPr>
            <a:spLocks noChangeShapeType="1"/>
          </p:cNvSpPr>
          <p:nvPr/>
        </p:nvSpPr>
        <p:spPr bwMode="auto">
          <a:xfrm flipH="1" flipV="1">
            <a:off x="914400" y="3581400"/>
            <a:ext cx="152400" cy="3810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97" name="Line 21"/>
          <p:cNvSpPr>
            <a:spLocks noChangeShapeType="1"/>
          </p:cNvSpPr>
          <p:nvPr/>
        </p:nvSpPr>
        <p:spPr bwMode="auto">
          <a:xfrm flipH="1" flipV="1">
            <a:off x="1143000" y="2590800"/>
            <a:ext cx="152400" cy="3810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98" name="Line 22"/>
          <p:cNvSpPr>
            <a:spLocks noChangeShapeType="1"/>
          </p:cNvSpPr>
          <p:nvPr/>
        </p:nvSpPr>
        <p:spPr bwMode="auto">
          <a:xfrm flipH="1" flipV="1">
            <a:off x="2133600" y="4495800"/>
            <a:ext cx="533400" cy="6858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99" name="Line 23"/>
          <p:cNvSpPr>
            <a:spLocks noChangeShapeType="1"/>
          </p:cNvSpPr>
          <p:nvPr/>
        </p:nvSpPr>
        <p:spPr bwMode="auto">
          <a:xfrm flipV="1">
            <a:off x="3429000" y="5105400"/>
            <a:ext cx="533400" cy="4572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00" name="Line 24"/>
          <p:cNvSpPr>
            <a:spLocks noChangeShapeType="1"/>
          </p:cNvSpPr>
          <p:nvPr/>
        </p:nvSpPr>
        <p:spPr bwMode="auto">
          <a:xfrm flipH="1" flipV="1">
            <a:off x="3200400" y="2286000"/>
            <a:ext cx="152400" cy="381000"/>
          </a:xfrm>
          <a:prstGeom prst="line">
            <a:avLst/>
          </a:prstGeom>
          <a:ln>
            <a:headEnd type="triangle" w="med" len="med"/>
            <a:tailEnd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4601" name="Line 25"/>
          <p:cNvSpPr>
            <a:spLocks noChangeShapeType="1"/>
          </p:cNvSpPr>
          <p:nvPr/>
        </p:nvSpPr>
        <p:spPr bwMode="auto">
          <a:xfrm flipH="1" flipV="1">
            <a:off x="5715000" y="1981200"/>
            <a:ext cx="76200" cy="1371600"/>
          </a:xfrm>
          <a:prstGeom prst="line">
            <a:avLst/>
          </a:prstGeom>
          <a:ln>
            <a:headEnd type="triangle" w="med" len="med"/>
            <a:tailEnd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 dirty="0">
              <a:ln>
                <a:solidFill>
                  <a:srgbClr val="FF3300"/>
                </a:solidFill>
              </a:ln>
              <a:solidFill>
                <a:srgbClr val="FF3300"/>
              </a:solidFill>
            </a:endParaRPr>
          </a:p>
        </p:txBody>
      </p:sp>
      <p:sp>
        <p:nvSpPr>
          <p:cNvPr id="24602" name="Line 26"/>
          <p:cNvSpPr>
            <a:spLocks noChangeShapeType="1"/>
          </p:cNvSpPr>
          <p:nvPr/>
        </p:nvSpPr>
        <p:spPr bwMode="auto">
          <a:xfrm flipH="1" flipV="1">
            <a:off x="5943600" y="4038600"/>
            <a:ext cx="1524000" cy="4572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03" name="Line 27"/>
          <p:cNvSpPr>
            <a:spLocks noChangeShapeType="1"/>
          </p:cNvSpPr>
          <p:nvPr/>
        </p:nvSpPr>
        <p:spPr bwMode="auto">
          <a:xfrm flipH="1" flipV="1">
            <a:off x="4267200" y="3886200"/>
            <a:ext cx="1828800" cy="175260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24604" name="Line 28"/>
          <p:cNvSpPr>
            <a:spLocks noChangeShapeType="1"/>
          </p:cNvSpPr>
          <p:nvPr/>
        </p:nvSpPr>
        <p:spPr bwMode="auto">
          <a:xfrm flipH="1" flipV="1">
            <a:off x="4953000" y="5486400"/>
            <a:ext cx="533400" cy="2286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05" name="Line 29"/>
          <p:cNvSpPr>
            <a:spLocks noChangeShapeType="1"/>
          </p:cNvSpPr>
          <p:nvPr/>
        </p:nvSpPr>
        <p:spPr bwMode="auto">
          <a:xfrm flipH="1" flipV="1">
            <a:off x="6248400" y="5105400"/>
            <a:ext cx="76200" cy="53340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606" name="WordArt 30"/>
          <p:cNvSpPr>
            <a:spLocks noChangeArrowheads="1" noChangeShapeType="1" noTextEdit="1"/>
          </p:cNvSpPr>
          <p:nvPr/>
        </p:nvSpPr>
        <p:spPr bwMode="auto">
          <a:xfrm>
            <a:off x="990600" y="762000"/>
            <a:ext cx="5638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Salient Features of a Neuron</a:t>
            </a:r>
          </a:p>
        </p:txBody>
      </p:sp>
      <p:sp>
        <p:nvSpPr>
          <p:cNvPr id="24607" name="AutoShape 31"/>
          <p:cNvSpPr>
            <a:spLocks noChangeArrowheads="1"/>
          </p:cNvSpPr>
          <p:nvPr/>
        </p:nvSpPr>
        <p:spPr bwMode="auto">
          <a:xfrm>
            <a:off x="609600" y="6400800"/>
            <a:ext cx="7924800" cy="4572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latin typeface="Arial Black" pitchFamily="34" charset="0"/>
              </a:rPr>
              <a:t>Mind you, a neuron is a three dimensional entity!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4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4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4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4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4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4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24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1" grpId="0" animBg="1"/>
      <p:bldP spid="24582" grpId="0" animBg="1"/>
      <p:bldP spid="24583" grpId="0" animBg="1"/>
      <p:bldP spid="24584" grpId="0" animBg="1"/>
      <p:bldP spid="24588" grpId="0" animBg="1"/>
      <p:bldP spid="24589" grpId="0" animBg="1"/>
      <p:bldP spid="24590" grpId="0" animBg="1"/>
      <p:bldP spid="24594" grpId="0" animBg="1"/>
      <p:bldP spid="24595" grpId="0" animBg="1"/>
      <p:bldP spid="24596" grpId="0" animBg="1"/>
      <p:bldP spid="24597" grpId="0" animBg="1"/>
      <p:bldP spid="24598" grpId="0" animBg="1"/>
      <p:bldP spid="24599" grpId="0" animBg="1"/>
      <p:bldP spid="24600" grpId="0" animBg="1"/>
      <p:bldP spid="24601" grpId="0" animBg="1"/>
      <p:bldP spid="24602" grpId="0" animBg="1"/>
      <p:bldP spid="24603" grpId="0" animBg="1"/>
      <p:bldP spid="24604" grpId="0" animBg="1"/>
      <p:bldP spid="24605" grpId="0" animBg="1"/>
      <p:bldP spid="24606" grpId="0" animBg="1"/>
      <p:bldP spid="2460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brainrt"/>
          <p:cNvPicPr>
            <a:picLocks noGrp="1" noChangeAspect="1" noChangeArrowheads="1"/>
          </p:cNvPicPr>
          <p:nvPr>
            <p:ph/>
          </p:nvPr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>
          <a:xfrm>
            <a:off x="304800" y="269616"/>
            <a:ext cx="7924800" cy="6588384"/>
          </a:xfrm>
          <a:noFill/>
          <a:ln/>
        </p:spPr>
      </p:pic>
      <p:sp>
        <p:nvSpPr>
          <p:cNvPr id="25603" name="Freeform 3"/>
          <p:cNvSpPr>
            <a:spLocks/>
          </p:cNvSpPr>
          <p:nvPr/>
        </p:nvSpPr>
        <p:spPr bwMode="auto">
          <a:xfrm>
            <a:off x="231775" y="1295400"/>
            <a:ext cx="2971800" cy="2057400"/>
          </a:xfrm>
          <a:custGeom>
            <a:avLst/>
            <a:gdLst/>
            <a:ahLst/>
            <a:cxnLst>
              <a:cxn ang="0">
                <a:pos x="784" y="440"/>
              </a:cxn>
              <a:cxn ang="0">
                <a:pos x="976" y="584"/>
              </a:cxn>
              <a:cxn ang="0">
                <a:pos x="1264" y="536"/>
              </a:cxn>
              <a:cxn ang="0">
                <a:pos x="1312" y="248"/>
              </a:cxn>
              <a:cxn ang="0">
                <a:pos x="1168" y="8"/>
              </a:cxn>
              <a:cxn ang="0">
                <a:pos x="1360" y="200"/>
              </a:cxn>
              <a:cxn ang="0">
                <a:pos x="1360" y="440"/>
              </a:cxn>
              <a:cxn ang="0">
                <a:pos x="1456" y="488"/>
              </a:cxn>
              <a:cxn ang="0">
                <a:pos x="1600" y="296"/>
              </a:cxn>
              <a:cxn ang="0">
                <a:pos x="1936" y="248"/>
              </a:cxn>
              <a:cxn ang="0">
                <a:pos x="1792" y="296"/>
              </a:cxn>
              <a:cxn ang="0">
                <a:pos x="1648" y="344"/>
              </a:cxn>
              <a:cxn ang="0">
                <a:pos x="1600" y="488"/>
              </a:cxn>
              <a:cxn ang="0">
                <a:pos x="1696" y="584"/>
              </a:cxn>
              <a:cxn ang="0">
                <a:pos x="1888" y="584"/>
              </a:cxn>
              <a:cxn ang="0">
                <a:pos x="2032" y="680"/>
              </a:cxn>
              <a:cxn ang="0">
                <a:pos x="2032" y="776"/>
              </a:cxn>
              <a:cxn ang="0">
                <a:pos x="1984" y="680"/>
              </a:cxn>
              <a:cxn ang="0">
                <a:pos x="1840" y="632"/>
              </a:cxn>
              <a:cxn ang="0">
                <a:pos x="1600" y="680"/>
              </a:cxn>
              <a:cxn ang="0">
                <a:pos x="1504" y="776"/>
              </a:cxn>
              <a:cxn ang="0">
                <a:pos x="1504" y="968"/>
              </a:cxn>
              <a:cxn ang="0">
                <a:pos x="1600" y="1064"/>
              </a:cxn>
              <a:cxn ang="0">
                <a:pos x="1456" y="1016"/>
              </a:cxn>
              <a:cxn ang="0">
                <a:pos x="1408" y="872"/>
              </a:cxn>
              <a:cxn ang="0">
                <a:pos x="1360" y="968"/>
              </a:cxn>
              <a:cxn ang="0">
                <a:pos x="1360" y="1064"/>
              </a:cxn>
              <a:cxn ang="0">
                <a:pos x="1264" y="1208"/>
              </a:cxn>
              <a:cxn ang="0">
                <a:pos x="1024" y="1256"/>
              </a:cxn>
              <a:cxn ang="0">
                <a:pos x="688" y="1400"/>
              </a:cxn>
              <a:cxn ang="0">
                <a:pos x="400" y="1688"/>
              </a:cxn>
              <a:cxn ang="0">
                <a:pos x="544" y="1448"/>
              </a:cxn>
              <a:cxn ang="0">
                <a:pos x="880" y="1208"/>
              </a:cxn>
              <a:cxn ang="0">
                <a:pos x="1216" y="1160"/>
              </a:cxn>
              <a:cxn ang="0">
                <a:pos x="1312" y="1016"/>
              </a:cxn>
              <a:cxn ang="0">
                <a:pos x="1312" y="872"/>
              </a:cxn>
              <a:cxn ang="0">
                <a:pos x="1312" y="776"/>
              </a:cxn>
              <a:cxn ang="0">
                <a:pos x="1168" y="776"/>
              </a:cxn>
              <a:cxn ang="0">
                <a:pos x="1072" y="872"/>
              </a:cxn>
              <a:cxn ang="0">
                <a:pos x="784" y="920"/>
              </a:cxn>
              <a:cxn ang="0">
                <a:pos x="256" y="872"/>
              </a:cxn>
              <a:cxn ang="0">
                <a:pos x="448" y="824"/>
              </a:cxn>
              <a:cxn ang="0">
                <a:pos x="928" y="872"/>
              </a:cxn>
              <a:cxn ang="0">
                <a:pos x="1120" y="728"/>
              </a:cxn>
              <a:cxn ang="0">
                <a:pos x="1024" y="680"/>
              </a:cxn>
              <a:cxn ang="0">
                <a:pos x="880" y="632"/>
              </a:cxn>
              <a:cxn ang="0">
                <a:pos x="784" y="584"/>
              </a:cxn>
              <a:cxn ang="0">
                <a:pos x="400" y="488"/>
              </a:cxn>
              <a:cxn ang="0">
                <a:pos x="16" y="536"/>
              </a:cxn>
              <a:cxn ang="0">
                <a:pos x="496" y="440"/>
              </a:cxn>
              <a:cxn ang="0">
                <a:pos x="640" y="488"/>
              </a:cxn>
              <a:cxn ang="0">
                <a:pos x="784" y="440"/>
              </a:cxn>
            </a:cxnLst>
            <a:rect l="0" t="0" r="r" b="b"/>
            <a:pathLst>
              <a:path w="2056" h="1696">
                <a:moveTo>
                  <a:pt x="784" y="440"/>
                </a:moveTo>
                <a:cubicBezTo>
                  <a:pt x="840" y="456"/>
                  <a:pt x="896" y="568"/>
                  <a:pt x="976" y="584"/>
                </a:cubicBezTo>
                <a:cubicBezTo>
                  <a:pt x="1056" y="600"/>
                  <a:pt x="1208" y="592"/>
                  <a:pt x="1264" y="536"/>
                </a:cubicBezTo>
                <a:cubicBezTo>
                  <a:pt x="1320" y="480"/>
                  <a:pt x="1328" y="336"/>
                  <a:pt x="1312" y="248"/>
                </a:cubicBezTo>
                <a:cubicBezTo>
                  <a:pt x="1296" y="160"/>
                  <a:pt x="1160" y="16"/>
                  <a:pt x="1168" y="8"/>
                </a:cubicBezTo>
                <a:cubicBezTo>
                  <a:pt x="1176" y="0"/>
                  <a:pt x="1328" y="128"/>
                  <a:pt x="1360" y="200"/>
                </a:cubicBezTo>
                <a:cubicBezTo>
                  <a:pt x="1392" y="272"/>
                  <a:pt x="1344" y="392"/>
                  <a:pt x="1360" y="440"/>
                </a:cubicBezTo>
                <a:cubicBezTo>
                  <a:pt x="1376" y="488"/>
                  <a:pt x="1416" y="512"/>
                  <a:pt x="1456" y="488"/>
                </a:cubicBezTo>
                <a:cubicBezTo>
                  <a:pt x="1496" y="464"/>
                  <a:pt x="1520" y="336"/>
                  <a:pt x="1600" y="296"/>
                </a:cubicBezTo>
                <a:cubicBezTo>
                  <a:pt x="1680" y="256"/>
                  <a:pt x="1904" y="248"/>
                  <a:pt x="1936" y="248"/>
                </a:cubicBezTo>
                <a:cubicBezTo>
                  <a:pt x="1968" y="248"/>
                  <a:pt x="1840" y="280"/>
                  <a:pt x="1792" y="296"/>
                </a:cubicBezTo>
                <a:cubicBezTo>
                  <a:pt x="1744" y="312"/>
                  <a:pt x="1680" y="312"/>
                  <a:pt x="1648" y="344"/>
                </a:cubicBezTo>
                <a:cubicBezTo>
                  <a:pt x="1616" y="376"/>
                  <a:pt x="1592" y="448"/>
                  <a:pt x="1600" y="488"/>
                </a:cubicBezTo>
                <a:cubicBezTo>
                  <a:pt x="1608" y="528"/>
                  <a:pt x="1648" y="568"/>
                  <a:pt x="1696" y="584"/>
                </a:cubicBezTo>
                <a:cubicBezTo>
                  <a:pt x="1744" y="600"/>
                  <a:pt x="1832" y="568"/>
                  <a:pt x="1888" y="584"/>
                </a:cubicBezTo>
                <a:cubicBezTo>
                  <a:pt x="1944" y="600"/>
                  <a:pt x="2008" y="648"/>
                  <a:pt x="2032" y="680"/>
                </a:cubicBezTo>
                <a:cubicBezTo>
                  <a:pt x="2056" y="712"/>
                  <a:pt x="2040" y="776"/>
                  <a:pt x="2032" y="776"/>
                </a:cubicBezTo>
                <a:cubicBezTo>
                  <a:pt x="2024" y="776"/>
                  <a:pt x="2016" y="704"/>
                  <a:pt x="1984" y="680"/>
                </a:cubicBezTo>
                <a:cubicBezTo>
                  <a:pt x="1952" y="656"/>
                  <a:pt x="1904" y="632"/>
                  <a:pt x="1840" y="632"/>
                </a:cubicBezTo>
                <a:cubicBezTo>
                  <a:pt x="1776" y="632"/>
                  <a:pt x="1656" y="656"/>
                  <a:pt x="1600" y="680"/>
                </a:cubicBezTo>
                <a:cubicBezTo>
                  <a:pt x="1544" y="704"/>
                  <a:pt x="1520" y="728"/>
                  <a:pt x="1504" y="776"/>
                </a:cubicBezTo>
                <a:cubicBezTo>
                  <a:pt x="1488" y="824"/>
                  <a:pt x="1488" y="920"/>
                  <a:pt x="1504" y="968"/>
                </a:cubicBezTo>
                <a:cubicBezTo>
                  <a:pt x="1520" y="1016"/>
                  <a:pt x="1608" y="1056"/>
                  <a:pt x="1600" y="1064"/>
                </a:cubicBezTo>
                <a:cubicBezTo>
                  <a:pt x="1592" y="1072"/>
                  <a:pt x="1488" y="1048"/>
                  <a:pt x="1456" y="1016"/>
                </a:cubicBezTo>
                <a:cubicBezTo>
                  <a:pt x="1424" y="984"/>
                  <a:pt x="1424" y="880"/>
                  <a:pt x="1408" y="872"/>
                </a:cubicBezTo>
                <a:cubicBezTo>
                  <a:pt x="1392" y="864"/>
                  <a:pt x="1368" y="936"/>
                  <a:pt x="1360" y="968"/>
                </a:cubicBezTo>
                <a:cubicBezTo>
                  <a:pt x="1352" y="1000"/>
                  <a:pt x="1376" y="1024"/>
                  <a:pt x="1360" y="1064"/>
                </a:cubicBezTo>
                <a:cubicBezTo>
                  <a:pt x="1344" y="1104"/>
                  <a:pt x="1320" y="1176"/>
                  <a:pt x="1264" y="1208"/>
                </a:cubicBezTo>
                <a:cubicBezTo>
                  <a:pt x="1208" y="1240"/>
                  <a:pt x="1120" y="1224"/>
                  <a:pt x="1024" y="1256"/>
                </a:cubicBezTo>
                <a:cubicBezTo>
                  <a:pt x="928" y="1288"/>
                  <a:pt x="792" y="1328"/>
                  <a:pt x="688" y="1400"/>
                </a:cubicBezTo>
                <a:cubicBezTo>
                  <a:pt x="584" y="1472"/>
                  <a:pt x="424" y="1680"/>
                  <a:pt x="400" y="1688"/>
                </a:cubicBezTo>
                <a:cubicBezTo>
                  <a:pt x="376" y="1696"/>
                  <a:pt x="464" y="1528"/>
                  <a:pt x="544" y="1448"/>
                </a:cubicBezTo>
                <a:cubicBezTo>
                  <a:pt x="624" y="1368"/>
                  <a:pt x="768" y="1256"/>
                  <a:pt x="880" y="1208"/>
                </a:cubicBezTo>
                <a:cubicBezTo>
                  <a:pt x="992" y="1160"/>
                  <a:pt x="1144" y="1192"/>
                  <a:pt x="1216" y="1160"/>
                </a:cubicBezTo>
                <a:cubicBezTo>
                  <a:pt x="1288" y="1128"/>
                  <a:pt x="1296" y="1064"/>
                  <a:pt x="1312" y="1016"/>
                </a:cubicBezTo>
                <a:cubicBezTo>
                  <a:pt x="1328" y="968"/>
                  <a:pt x="1312" y="912"/>
                  <a:pt x="1312" y="872"/>
                </a:cubicBezTo>
                <a:cubicBezTo>
                  <a:pt x="1312" y="832"/>
                  <a:pt x="1336" y="792"/>
                  <a:pt x="1312" y="776"/>
                </a:cubicBezTo>
                <a:cubicBezTo>
                  <a:pt x="1288" y="760"/>
                  <a:pt x="1208" y="760"/>
                  <a:pt x="1168" y="776"/>
                </a:cubicBezTo>
                <a:cubicBezTo>
                  <a:pt x="1128" y="792"/>
                  <a:pt x="1136" y="848"/>
                  <a:pt x="1072" y="872"/>
                </a:cubicBezTo>
                <a:cubicBezTo>
                  <a:pt x="1008" y="896"/>
                  <a:pt x="920" y="920"/>
                  <a:pt x="784" y="920"/>
                </a:cubicBezTo>
                <a:cubicBezTo>
                  <a:pt x="648" y="920"/>
                  <a:pt x="312" y="888"/>
                  <a:pt x="256" y="872"/>
                </a:cubicBezTo>
                <a:cubicBezTo>
                  <a:pt x="200" y="856"/>
                  <a:pt x="336" y="824"/>
                  <a:pt x="448" y="824"/>
                </a:cubicBezTo>
                <a:cubicBezTo>
                  <a:pt x="560" y="824"/>
                  <a:pt x="816" y="888"/>
                  <a:pt x="928" y="872"/>
                </a:cubicBezTo>
                <a:cubicBezTo>
                  <a:pt x="1040" y="856"/>
                  <a:pt x="1104" y="760"/>
                  <a:pt x="1120" y="728"/>
                </a:cubicBezTo>
                <a:cubicBezTo>
                  <a:pt x="1136" y="696"/>
                  <a:pt x="1064" y="696"/>
                  <a:pt x="1024" y="680"/>
                </a:cubicBezTo>
                <a:cubicBezTo>
                  <a:pt x="984" y="664"/>
                  <a:pt x="920" y="648"/>
                  <a:pt x="880" y="632"/>
                </a:cubicBezTo>
                <a:cubicBezTo>
                  <a:pt x="840" y="616"/>
                  <a:pt x="864" y="608"/>
                  <a:pt x="784" y="584"/>
                </a:cubicBezTo>
                <a:cubicBezTo>
                  <a:pt x="704" y="560"/>
                  <a:pt x="528" y="496"/>
                  <a:pt x="400" y="488"/>
                </a:cubicBezTo>
                <a:cubicBezTo>
                  <a:pt x="272" y="480"/>
                  <a:pt x="0" y="544"/>
                  <a:pt x="16" y="536"/>
                </a:cubicBezTo>
                <a:cubicBezTo>
                  <a:pt x="32" y="528"/>
                  <a:pt x="392" y="448"/>
                  <a:pt x="496" y="440"/>
                </a:cubicBezTo>
                <a:cubicBezTo>
                  <a:pt x="600" y="432"/>
                  <a:pt x="600" y="480"/>
                  <a:pt x="640" y="488"/>
                </a:cubicBezTo>
                <a:cubicBezTo>
                  <a:pt x="680" y="496"/>
                  <a:pt x="728" y="424"/>
                  <a:pt x="784" y="440"/>
                </a:cubicBezTo>
                <a:close/>
              </a:path>
            </a:pathLst>
          </a:custGeom>
          <a:solidFill>
            <a:srgbClr val="FF9933"/>
          </a:solidFill>
          <a:ln w="9525" cap="flat" cmpd="sng">
            <a:solidFill>
              <a:srgbClr val="FF3300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Freeform 4"/>
          <p:cNvSpPr>
            <a:spLocks/>
          </p:cNvSpPr>
          <p:nvPr/>
        </p:nvSpPr>
        <p:spPr bwMode="auto">
          <a:xfrm rot="16005066">
            <a:off x="3098006" y="2008982"/>
            <a:ext cx="2263775" cy="2665412"/>
          </a:xfrm>
          <a:custGeom>
            <a:avLst/>
            <a:gdLst/>
            <a:ahLst/>
            <a:cxnLst>
              <a:cxn ang="0">
                <a:pos x="784" y="440"/>
              </a:cxn>
              <a:cxn ang="0">
                <a:pos x="976" y="584"/>
              </a:cxn>
              <a:cxn ang="0">
                <a:pos x="1264" y="536"/>
              </a:cxn>
              <a:cxn ang="0">
                <a:pos x="1312" y="248"/>
              </a:cxn>
              <a:cxn ang="0">
                <a:pos x="1168" y="8"/>
              </a:cxn>
              <a:cxn ang="0">
                <a:pos x="1360" y="200"/>
              </a:cxn>
              <a:cxn ang="0">
                <a:pos x="1360" y="440"/>
              </a:cxn>
              <a:cxn ang="0">
                <a:pos x="1456" y="488"/>
              </a:cxn>
              <a:cxn ang="0">
                <a:pos x="1600" y="296"/>
              </a:cxn>
              <a:cxn ang="0">
                <a:pos x="1936" y="248"/>
              </a:cxn>
              <a:cxn ang="0">
                <a:pos x="1792" y="296"/>
              </a:cxn>
              <a:cxn ang="0">
                <a:pos x="1648" y="344"/>
              </a:cxn>
              <a:cxn ang="0">
                <a:pos x="1600" y="488"/>
              </a:cxn>
              <a:cxn ang="0">
                <a:pos x="1696" y="584"/>
              </a:cxn>
              <a:cxn ang="0">
                <a:pos x="1888" y="584"/>
              </a:cxn>
              <a:cxn ang="0">
                <a:pos x="2032" y="680"/>
              </a:cxn>
              <a:cxn ang="0">
                <a:pos x="2032" y="776"/>
              </a:cxn>
              <a:cxn ang="0">
                <a:pos x="1984" y="680"/>
              </a:cxn>
              <a:cxn ang="0">
                <a:pos x="1840" y="632"/>
              </a:cxn>
              <a:cxn ang="0">
                <a:pos x="1600" y="680"/>
              </a:cxn>
              <a:cxn ang="0">
                <a:pos x="1504" y="776"/>
              </a:cxn>
              <a:cxn ang="0">
                <a:pos x="1504" y="968"/>
              </a:cxn>
              <a:cxn ang="0">
                <a:pos x="1600" y="1064"/>
              </a:cxn>
              <a:cxn ang="0">
                <a:pos x="1456" y="1016"/>
              </a:cxn>
              <a:cxn ang="0">
                <a:pos x="1408" y="872"/>
              </a:cxn>
              <a:cxn ang="0">
                <a:pos x="1360" y="968"/>
              </a:cxn>
              <a:cxn ang="0">
                <a:pos x="1360" y="1064"/>
              </a:cxn>
              <a:cxn ang="0">
                <a:pos x="1264" y="1208"/>
              </a:cxn>
              <a:cxn ang="0">
                <a:pos x="1024" y="1256"/>
              </a:cxn>
              <a:cxn ang="0">
                <a:pos x="688" y="1400"/>
              </a:cxn>
              <a:cxn ang="0">
                <a:pos x="400" y="1688"/>
              </a:cxn>
              <a:cxn ang="0">
                <a:pos x="544" y="1448"/>
              </a:cxn>
              <a:cxn ang="0">
                <a:pos x="880" y="1208"/>
              </a:cxn>
              <a:cxn ang="0">
                <a:pos x="1216" y="1160"/>
              </a:cxn>
              <a:cxn ang="0">
                <a:pos x="1312" y="1016"/>
              </a:cxn>
              <a:cxn ang="0">
                <a:pos x="1312" y="872"/>
              </a:cxn>
              <a:cxn ang="0">
                <a:pos x="1312" y="776"/>
              </a:cxn>
              <a:cxn ang="0">
                <a:pos x="1168" y="776"/>
              </a:cxn>
              <a:cxn ang="0">
                <a:pos x="1072" y="872"/>
              </a:cxn>
              <a:cxn ang="0">
                <a:pos x="784" y="920"/>
              </a:cxn>
              <a:cxn ang="0">
                <a:pos x="256" y="872"/>
              </a:cxn>
              <a:cxn ang="0">
                <a:pos x="448" y="824"/>
              </a:cxn>
              <a:cxn ang="0">
                <a:pos x="928" y="872"/>
              </a:cxn>
              <a:cxn ang="0">
                <a:pos x="1120" y="728"/>
              </a:cxn>
              <a:cxn ang="0">
                <a:pos x="1024" y="680"/>
              </a:cxn>
              <a:cxn ang="0">
                <a:pos x="880" y="632"/>
              </a:cxn>
              <a:cxn ang="0">
                <a:pos x="784" y="584"/>
              </a:cxn>
              <a:cxn ang="0">
                <a:pos x="400" y="488"/>
              </a:cxn>
              <a:cxn ang="0">
                <a:pos x="16" y="536"/>
              </a:cxn>
              <a:cxn ang="0">
                <a:pos x="496" y="440"/>
              </a:cxn>
              <a:cxn ang="0">
                <a:pos x="640" y="488"/>
              </a:cxn>
              <a:cxn ang="0">
                <a:pos x="784" y="440"/>
              </a:cxn>
            </a:cxnLst>
            <a:rect l="0" t="0" r="r" b="b"/>
            <a:pathLst>
              <a:path w="2056" h="1696">
                <a:moveTo>
                  <a:pt x="784" y="440"/>
                </a:moveTo>
                <a:cubicBezTo>
                  <a:pt x="840" y="456"/>
                  <a:pt x="896" y="568"/>
                  <a:pt x="976" y="584"/>
                </a:cubicBezTo>
                <a:cubicBezTo>
                  <a:pt x="1056" y="600"/>
                  <a:pt x="1208" y="592"/>
                  <a:pt x="1264" y="536"/>
                </a:cubicBezTo>
                <a:cubicBezTo>
                  <a:pt x="1320" y="480"/>
                  <a:pt x="1328" y="336"/>
                  <a:pt x="1312" y="248"/>
                </a:cubicBezTo>
                <a:cubicBezTo>
                  <a:pt x="1296" y="160"/>
                  <a:pt x="1160" y="16"/>
                  <a:pt x="1168" y="8"/>
                </a:cubicBezTo>
                <a:cubicBezTo>
                  <a:pt x="1176" y="0"/>
                  <a:pt x="1328" y="128"/>
                  <a:pt x="1360" y="200"/>
                </a:cubicBezTo>
                <a:cubicBezTo>
                  <a:pt x="1392" y="272"/>
                  <a:pt x="1344" y="392"/>
                  <a:pt x="1360" y="440"/>
                </a:cubicBezTo>
                <a:cubicBezTo>
                  <a:pt x="1376" y="488"/>
                  <a:pt x="1416" y="512"/>
                  <a:pt x="1456" y="488"/>
                </a:cubicBezTo>
                <a:cubicBezTo>
                  <a:pt x="1496" y="464"/>
                  <a:pt x="1520" y="336"/>
                  <a:pt x="1600" y="296"/>
                </a:cubicBezTo>
                <a:cubicBezTo>
                  <a:pt x="1680" y="256"/>
                  <a:pt x="1904" y="248"/>
                  <a:pt x="1936" y="248"/>
                </a:cubicBezTo>
                <a:cubicBezTo>
                  <a:pt x="1968" y="248"/>
                  <a:pt x="1840" y="280"/>
                  <a:pt x="1792" y="296"/>
                </a:cubicBezTo>
                <a:cubicBezTo>
                  <a:pt x="1744" y="312"/>
                  <a:pt x="1680" y="312"/>
                  <a:pt x="1648" y="344"/>
                </a:cubicBezTo>
                <a:cubicBezTo>
                  <a:pt x="1616" y="376"/>
                  <a:pt x="1592" y="448"/>
                  <a:pt x="1600" y="488"/>
                </a:cubicBezTo>
                <a:cubicBezTo>
                  <a:pt x="1608" y="528"/>
                  <a:pt x="1648" y="568"/>
                  <a:pt x="1696" y="584"/>
                </a:cubicBezTo>
                <a:cubicBezTo>
                  <a:pt x="1744" y="600"/>
                  <a:pt x="1832" y="568"/>
                  <a:pt x="1888" y="584"/>
                </a:cubicBezTo>
                <a:cubicBezTo>
                  <a:pt x="1944" y="600"/>
                  <a:pt x="2008" y="648"/>
                  <a:pt x="2032" y="680"/>
                </a:cubicBezTo>
                <a:cubicBezTo>
                  <a:pt x="2056" y="712"/>
                  <a:pt x="2040" y="776"/>
                  <a:pt x="2032" y="776"/>
                </a:cubicBezTo>
                <a:cubicBezTo>
                  <a:pt x="2024" y="776"/>
                  <a:pt x="2016" y="704"/>
                  <a:pt x="1984" y="680"/>
                </a:cubicBezTo>
                <a:cubicBezTo>
                  <a:pt x="1952" y="656"/>
                  <a:pt x="1904" y="632"/>
                  <a:pt x="1840" y="632"/>
                </a:cubicBezTo>
                <a:cubicBezTo>
                  <a:pt x="1776" y="632"/>
                  <a:pt x="1656" y="656"/>
                  <a:pt x="1600" y="680"/>
                </a:cubicBezTo>
                <a:cubicBezTo>
                  <a:pt x="1544" y="704"/>
                  <a:pt x="1520" y="728"/>
                  <a:pt x="1504" y="776"/>
                </a:cubicBezTo>
                <a:cubicBezTo>
                  <a:pt x="1488" y="824"/>
                  <a:pt x="1488" y="920"/>
                  <a:pt x="1504" y="968"/>
                </a:cubicBezTo>
                <a:cubicBezTo>
                  <a:pt x="1520" y="1016"/>
                  <a:pt x="1608" y="1056"/>
                  <a:pt x="1600" y="1064"/>
                </a:cubicBezTo>
                <a:cubicBezTo>
                  <a:pt x="1592" y="1072"/>
                  <a:pt x="1488" y="1048"/>
                  <a:pt x="1456" y="1016"/>
                </a:cubicBezTo>
                <a:cubicBezTo>
                  <a:pt x="1424" y="984"/>
                  <a:pt x="1424" y="880"/>
                  <a:pt x="1408" y="872"/>
                </a:cubicBezTo>
                <a:cubicBezTo>
                  <a:pt x="1392" y="864"/>
                  <a:pt x="1368" y="936"/>
                  <a:pt x="1360" y="968"/>
                </a:cubicBezTo>
                <a:cubicBezTo>
                  <a:pt x="1352" y="1000"/>
                  <a:pt x="1376" y="1024"/>
                  <a:pt x="1360" y="1064"/>
                </a:cubicBezTo>
                <a:cubicBezTo>
                  <a:pt x="1344" y="1104"/>
                  <a:pt x="1320" y="1176"/>
                  <a:pt x="1264" y="1208"/>
                </a:cubicBezTo>
                <a:cubicBezTo>
                  <a:pt x="1208" y="1240"/>
                  <a:pt x="1120" y="1224"/>
                  <a:pt x="1024" y="1256"/>
                </a:cubicBezTo>
                <a:cubicBezTo>
                  <a:pt x="928" y="1288"/>
                  <a:pt x="792" y="1328"/>
                  <a:pt x="688" y="1400"/>
                </a:cubicBezTo>
                <a:cubicBezTo>
                  <a:pt x="584" y="1472"/>
                  <a:pt x="424" y="1680"/>
                  <a:pt x="400" y="1688"/>
                </a:cubicBezTo>
                <a:cubicBezTo>
                  <a:pt x="376" y="1696"/>
                  <a:pt x="464" y="1528"/>
                  <a:pt x="544" y="1448"/>
                </a:cubicBezTo>
                <a:cubicBezTo>
                  <a:pt x="624" y="1368"/>
                  <a:pt x="768" y="1256"/>
                  <a:pt x="880" y="1208"/>
                </a:cubicBezTo>
                <a:cubicBezTo>
                  <a:pt x="992" y="1160"/>
                  <a:pt x="1144" y="1192"/>
                  <a:pt x="1216" y="1160"/>
                </a:cubicBezTo>
                <a:cubicBezTo>
                  <a:pt x="1288" y="1128"/>
                  <a:pt x="1296" y="1064"/>
                  <a:pt x="1312" y="1016"/>
                </a:cubicBezTo>
                <a:cubicBezTo>
                  <a:pt x="1328" y="968"/>
                  <a:pt x="1312" y="912"/>
                  <a:pt x="1312" y="872"/>
                </a:cubicBezTo>
                <a:cubicBezTo>
                  <a:pt x="1312" y="832"/>
                  <a:pt x="1336" y="792"/>
                  <a:pt x="1312" y="776"/>
                </a:cubicBezTo>
                <a:cubicBezTo>
                  <a:pt x="1288" y="760"/>
                  <a:pt x="1208" y="760"/>
                  <a:pt x="1168" y="776"/>
                </a:cubicBezTo>
                <a:cubicBezTo>
                  <a:pt x="1128" y="792"/>
                  <a:pt x="1136" y="848"/>
                  <a:pt x="1072" y="872"/>
                </a:cubicBezTo>
                <a:cubicBezTo>
                  <a:pt x="1008" y="896"/>
                  <a:pt x="920" y="920"/>
                  <a:pt x="784" y="920"/>
                </a:cubicBezTo>
                <a:cubicBezTo>
                  <a:pt x="648" y="920"/>
                  <a:pt x="312" y="888"/>
                  <a:pt x="256" y="872"/>
                </a:cubicBezTo>
                <a:cubicBezTo>
                  <a:pt x="200" y="856"/>
                  <a:pt x="336" y="824"/>
                  <a:pt x="448" y="824"/>
                </a:cubicBezTo>
                <a:cubicBezTo>
                  <a:pt x="560" y="824"/>
                  <a:pt x="816" y="888"/>
                  <a:pt x="928" y="872"/>
                </a:cubicBezTo>
                <a:cubicBezTo>
                  <a:pt x="1040" y="856"/>
                  <a:pt x="1104" y="760"/>
                  <a:pt x="1120" y="728"/>
                </a:cubicBezTo>
                <a:cubicBezTo>
                  <a:pt x="1136" y="696"/>
                  <a:pt x="1064" y="696"/>
                  <a:pt x="1024" y="680"/>
                </a:cubicBezTo>
                <a:cubicBezTo>
                  <a:pt x="984" y="664"/>
                  <a:pt x="920" y="648"/>
                  <a:pt x="880" y="632"/>
                </a:cubicBezTo>
                <a:cubicBezTo>
                  <a:pt x="840" y="616"/>
                  <a:pt x="864" y="608"/>
                  <a:pt x="784" y="584"/>
                </a:cubicBezTo>
                <a:cubicBezTo>
                  <a:pt x="704" y="560"/>
                  <a:pt x="528" y="496"/>
                  <a:pt x="400" y="488"/>
                </a:cubicBezTo>
                <a:cubicBezTo>
                  <a:pt x="272" y="480"/>
                  <a:pt x="0" y="544"/>
                  <a:pt x="16" y="536"/>
                </a:cubicBezTo>
                <a:cubicBezTo>
                  <a:pt x="32" y="528"/>
                  <a:pt x="392" y="448"/>
                  <a:pt x="496" y="440"/>
                </a:cubicBezTo>
                <a:cubicBezTo>
                  <a:pt x="600" y="432"/>
                  <a:pt x="600" y="480"/>
                  <a:pt x="640" y="488"/>
                </a:cubicBezTo>
                <a:cubicBezTo>
                  <a:pt x="680" y="496"/>
                  <a:pt x="728" y="424"/>
                  <a:pt x="784" y="440"/>
                </a:cubicBezTo>
                <a:close/>
              </a:path>
            </a:pathLst>
          </a:custGeom>
          <a:solidFill>
            <a:srgbClr val="FF9933"/>
          </a:solidFill>
          <a:ln w="9525" cap="flat" cmpd="sng">
            <a:solidFill>
              <a:srgbClr val="FF3300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Freeform 5"/>
          <p:cNvSpPr>
            <a:spLocks/>
          </p:cNvSpPr>
          <p:nvPr/>
        </p:nvSpPr>
        <p:spPr bwMode="auto">
          <a:xfrm rot="19620287" flipV="1">
            <a:off x="460375" y="3124200"/>
            <a:ext cx="2590800" cy="1752600"/>
          </a:xfrm>
          <a:custGeom>
            <a:avLst/>
            <a:gdLst/>
            <a:ahLst/>
            <a:cxnLst>
              <a:cxn ang="0">
                <a:pos x="784" y="440"/>
              </a:cxn>
              <a:cxn ang="0">
                <a:pos x="976" y="584"/>
              </a:cxn>
              <a:cxn ang="0">
                <a:pos x="1264" y="536"/>
              </a:cxn>
              <a:cxn ang="0">
                <a:pos x="1312" y="248"/>
              </a:cxn>
              <a:cxn ang="0">
                <a:pos x="1168" y="8"/>
              </a:cxn>
              <a:cxn ang="0">
                <a:pos x="1360" y="200"/>
              </a:cxn>
              <a:cxn ang="0">
                <a:pos x="1360" y="440"/>
              </a:cxn>
              <a:cxn ang="0">
                <a:pos x="1456" y="488"/>
              </a:cxn>
              <a:cxn ang="0">
                <a:pos x="1600" y="296"/>
              </a:cxn>
              <a:cxn ang="0">
                <a:pos x="1936" y="248"/>
              </a:cxn>
              <a:cxn ang="0">
                <a:pos x="1792" y="296"/>
              </a:cxn>
              <a:cxn ang="0">
                <a:pos x="1648" y="344"/>
              </a:cxn>
              <a:cxn ang="0">
                <a:pos x="1600" y="488"/>
              </a:cxn>
              <a:cxn ang="0">
                <a:pos x="1696" y="584"/>
              </a:cxn>
              <a:cxn ang="0">
                <a:pos x="1888" y="584"/>
              </a:cxn>
              <a:cxn ang="0">
                <a:pos x="2032" y="680"/>
              </a:cxn>
              <a:cxn ang="0">
                <a:pos x="2032" y="776"/>
              </a:cxn>
              <a:cxn ang="0">
                <a:pos x="1984" y="680"/>
              </a:cxn>
              <a:cxn ang="0">
                <a:pos x="1840" y="632"/>
              </a:cxn>
              <a:cxn ang="0">
                <a:pos x="1600" y="680"/>
              </a:cxn>
              <a:cxn ang="0">
                <a:pos x="1504" y="776"/>
              </a:cxn>
              <a:cxn ang="0">
                <a:pos x="1504" y="968"/>
              </a:cxn>
              <a:cxn ang="0">
                <a:pos x="1600" y="1064"/>
              </a:cxn>
              <a:cxn ang="0">
                <a:pos x="1456" y="1016"/>
              </a:cxn>
              <a:cxn ang="0">
                <a:pos x="1408" y="872"/>
              </a:cxn>
              <a:cxn ang="0">
                <a:pos x="1360" y="968"/>
              </a:cxn>
              <a:cxn ang="0">
                <a:pos x="1360" y="1064"/>
              </a:cxn>
              <a:cxn ang="0">
                <a:pos x="1264" y="1208"/>
              </a:cxn>
              <a:cxn ang="0">
                <a:pos x="1024" y="1256"/>
              </a:cxn>
              <a:cxn ang="0">
                <a:pos x="688" y="1400"/>
              </a:cxn>
              <a:cxn ang="0">
                <a:pos x="400" y="1688"/>
              </a:cxn>
              <a:cxn ang="0">
                <a:pos x="544" y="1448"/>
              </a:cxn>
              <a:cxn ang="0">
                <a:pos x="880" y="1208"/>
              </a:cxn>
              <a:cxn ang="0">
                <a:pos x="1216" y="1160"/>
              </a:cxn>
              <a:cxn ang="0">
                <a:pos x="1312" y="1016"/>
              </a:cxn>
              <a:cxn ang="0">
                <a:pos x="1312" y="872"/>
              </a:cxn>
              <a:cxn ang="0">
                <a:pos x="1312" y="776"/>
              </a:cxn>
              <a:cxn ang="0">
                <a:pos x="1168" y="776"/>
              </a:cxn>
              <a:cxn ang="0">
                <a:pos x="1072" y="872"/>
              </a:cxn>
              <a:cxn ang="0">
                <a:pos x="784" y="920"/>
              </a:cxn>
              <a:cxn ang="0">
                <a:pos x="256" y="872"/>
              </a:cxn>
              <a:cxn ang="0">
                <a:pos x="448" y="824"/>
              </a:cxn>
              <a:cxn ang="0">
                <a:pos x="928" y="872"/>
              </a:cxn>
              <a:cxn ang="0">
                <a:pos x="1120" y="728"/>
              </a:cxn>
              <a:cxn ang="0">
                <a:pos x="1024" y="680"/>
              </a:cxn>
              <a:cxn ang="0">
                <a:pos x="880" y="632"/>
              </a:cxn>
              <a:cxn ang="0">
                <a:pos x="784" y="584"/>
              </a:cxn>
              <a:cxn ang="0">
                <a:pos x="400" y="488"/>
              </a:cxn>
              <a:cxn ang="0">
                <a:pos x="16" y="536"/>
              </a:cxn>
              <a:cxn ang="0">
                <a:pos x="496" y="440"/>
              </a:cxn>
              <a:cxn ang="0">
                <a:pos x="640" y="488"/>
              </a:cxn>
              <a:cxn ang="0">
                <a:pos x="784" y="440"/>
              </a:cxn>
            </a:cxnLst>
            <a:rect l="0" t="0" r="r" b="b"/>
            <a:pathLst>
              <a:path w="2056" h="1696">
                <a:moveTo>
                  <a:pt x="784" y="440"/>
                </a:moveTo>
                <a:cubicBezTo>
                  <a:pt x="840" y="456"/>
                  <a:pt x="896" y="568"/>
                  <a:pt x="976" y="584"/>
                </a:cubicBezTo>
                <a:cubicBezTo>
                  <a:pt x="1056" y="600"/>
                  <a:pt x="1208" y="592"/>
                  <a:pt x="1264" y="536"/>
                </a:cubicBezTo>
                <a:cubicBezTo>
                  <a:pt x="1320" y="480"/>
                  <a:pt x="1328" y="336"/>
                  <a:pt x="1312" y="248"/>
                </a:cubicBezTo>
                <a:cubicBezTo>
                  <a:pt x="1296" y="160"/>
                  <a:pt x="1160" y="16"/>
                  <a:pt x="1168" y="8"/>
                </a:cubicBezTo>
                <a:cubicBezTo>
                  <a:pt x="1176" y="0"/>
                  <a:pt x="1328" y="128"/>
                  <a:pt x="1360" y="200"/>
                </a:cubicBezTo>
                <a:cubicBezTo>
                  <a:pt x="1392" y="272"/>
                  <a:pt x="1344" y="392"/>
                  <a:pt x="1360" y="440"/>
                </a:cubicBezTo>
                <a:cubicBezTo>
                  <a:pt x="1376" y="488"/>
                  <a:pt x="1416" y="512"/>
                  <a:pt x="1456" y="488"/>
                </a:cubicBezTo>
                <a:cubicBezTo>
                  <a:pt x="1496" y="464"/>
                  <a:pt x="1520" y="336"/>
                  <a:pt x="1600" y="296"/>
                </a:cubicBezTo>
                <a:cubicBezTo>
                  <a:pt x="1680" y="256"/>
                  <a:pt x="1904" y="248"/>
                  <a:pt x="1936" y="248"/>
                </a:cubicBezTo>
                <a:cubicBezTo>
                  <a:pt x="1968" y="248"/>
                  <a:pt x="1840" y="280"/>
                  <a:pt x="1792" y="296"/>
                </a:cubicBezTo>
                <a:cubicBezTo>
                  <a:pt x="1744" y="312"/>
                  <a:pt x="1680" y="312"/>
                  <a:pt x="1648" y="344"/>
                </a:cubicBezTo>
                <a:cubicBezTo>
                  <a:pt x="1616" y="376"/>
                  <a:pt x="1592" y="448"/>
                  <a:pt x="1600" y="488"/>
                </a:cubicBezTo>
                <a:cubicBezTo>
                  <a:pt x="1608" y="528"/>
                  <a:pt x="1648" y="568"/>
                  <a:pt x="1696" y="584"/>
                </a:cubicBezTo>
                <a:cubicBezTo>
                  <a:pt x="1744" y="600"/>
                  <a:pt x="1832" y="568"/>
                  <a:pt x="1888" y="584"/>
                </a:cubicBezTo>
                <a:cubicBezTo>
                  <a:pt x="1944" y="600"/>
                  <a:pt x="2008" y="648"/>
                  <a:pt x="2032" y="680"/>
                </a:cubicBezTo>
                <a:cubicBezTo>
                  <a:pt x="2056" y="712"/>
                  <a:pt x="2040" y="776"/>
                  <a:pt x="2032" y="776"/>
                </a:cubicBezTo>
                <a:cubicBezTo>
                  <a:pt x="2024" y="776"/>
                  <a:pt x="2016" y="704"/>
                  <a:pt x="1984" y="680"/>
                </a:cubicBezTo>
                <a:cubicBezTo>
                  <a:pt x="1952" y="656"/>
                  <a:pt x="1904" y="632"/>
                  <a:pt x="1840" y="632"/>
                </a:cubicBezTo>
                <a:cubicBezTo>
                  <a:pt x="1776" y="632"/>
                  <a:pt x="1656" y="656"/>
                  <a:pt x="1600" y="680"/>
                </a:cubicBezTo>
                <a:cubicBezTo>
                  <a:pt x="1544" y="704"/>
                  <a:pt x="1520" y="728"/>
                  <a:pt x="1504" y="776"/>
                </a:cubicBezTo>
                <a:cubicBezTo>
                  <a:pt x="1488" y="824"/>
                  <a:pt x="1488" y="920"/>
                  <a:pt x="1504" y="968"/>
                </a:cubicBezTo>
                <a:cubicBezTo>
                  <a:pt x="1520" y="1016"/>
                  <a:pt x="1608" y="1056"/>
                  <a:pt x="1600" y="1064"/>
                </a:cubicBezTo>
                <a:cubicBezTo>
                  <a:pt x="1592" y="1072"/>
                  <a:pt x="1488" y="1048"/>
                  <a:pt x="1456" y="1016"/>
                </a:cubicBezTo>
                <a:cubicBezTo>
                  <a:pt x="1424" y="984"/>
                  <a:pt x="1424" y="880"/>
                  <a:pt x="1408" y="872"/>
                </a:cubicBezTo>
                <a:cubicBezTo>
                  <a:pt x="1392" y="864"/>
                  <a:pt x="1368" y="936"/>
                  <a:pt x="1360" y="968"/>
                </a:cubicBezTo>
                <a:cubicBezTo>
                  <a:pt x="1352" y="1000"/>
                  <a:pt x="1376" y="1024"/>
                  <a:pt x="1360" y="1064"/>
                </a:cubicBezTo>
                <a:cubicBezTo>
                  <a:pt x="1344" y="1104"/>
                  <a:pt x="1320" y="1176"/>
                  <a:pt x="1264" y="1208"/>
                </a:cubicBezTo>
                <a:cubicBezTo>
                  <a:pt x="1208" y="1240"/>
                  <a:pt x="1120" y="1224"/>
                  <a:pt x="1024" y="1256"/>
                </a:cubicBezTo>
                <a:cubicBezTo>
                  <a:pt x="928" y="1288"/>
                  <a:pt x="792" y="1328"/>
                  <a:pt x="688" y="1400"/>
                </a:cubicBezTo>
                <a:cubicBezTo>
                  <a:pt x="584" y="1472"/>
                  <a:pt x="424" y="1680"/>
                  <a:pt x="400" y="1688"/>
                </a:cubicBezTo>
                <a:cubicBezTo>
                  <a:pt x="376" y="1696"/>
                  <a:pt x="464" y="1528"/>
                  <a:pt x="544" y="1448"/>
                </a:cubicBezTo>
                <a:cubicBezTo>
                  <a:pt x="624" y="1368"/>
                  <a:pt x="768" y="1256"/>
                  <a:pt x="880" y="1208"/>
                </a:cubicBezTo>
                <a:cubicBezTo>
                  <a:pt x="992" y="1160"/>
                  <a:pt x="1144" y="1192"/>
                  <a:pt x="1216" y="1160"/>
                </a:cubicBezTo>
                <a:cubicBezTo>
                  <a:pt x="1288" y="1128"/>
                  <a:pt x="1296" y="1064"/>
                  <a:pt x="1312" y="1016"/>
                </a:cubicBezTo>
                <a:cubicBezTo>
                  <a:pt x="1328" y="968"/>
                  <a:pt x="1312" y="912"/>
                  <a:pt x="1312" y="872"/>
                </a:cubicBezTo>
                <a:cubicBezTo>
                  <a:pt x="1312" y="832"/>
                  <a:pt x="1336" y="792"/>
                  <a:pt x="1312" y="776"/>
                </a:cubicBezTo>
                <a:cubicBezTo>
                  <a:pt x="1288" y="760"/>
                  <a:pt x="1208" y="760"/>
                  <a:pt x="1168" y="776"/>
                </a:cubicBezTo>
                <a:cubicBezTo>
                  <a:pt x="1128" y="792"/>
                  <a:pt x="1136" y="848"/>
                  <a:pt x="1072" y="872"/>
                </a:cubicBezTo>
                <a:cubicBezTo>
                  <a:pt x="1008" y="896"/>
                  <a:pt x="920" y="920"/>
                  <a:pt x="784" y="920"/>
                </a:cubicBezTo>
                <a:cubicBezTo>
                  <a:pt x="648" y="920"/>
                  <a:pt x="312" y="888"/>
                  <a:pt x="256" y="872"/>
                </a:cubicBezTo>
                <a:cubicBezTo>
                  <a:pt x="200" y="856"/>
                  <a:pt x="336" y="824"/>
                  <a:pt x="448" y="824"/>
                </a:cubicBezTo>
                <a:cubicBezTo>
                  <a:pt x="560" y="824"/>
                  <a:pt x="816" y="888"/>
                  <a:pt x="928" y="872"/>
                </a:cubicBezTo>
                <a:cubicBezTo>
                  <a:pt x="1040" y="856"/>
                  <a:pt x="1104" y="760"/>
                  <a:pt x="1120" y="728"/>
                </a:cubicBezTo>
                <a:cubicBezTo>
                  <a:pt x="1136" y="696"/>
                  <a:pt x="1064" y="696"/>
                  <a:pt x="1024" y="680"/>
                </a:cubicBezTo>
                <a:cubicBezTo>
                  <a:pt x="984" y="664"/>
                  <a:pt x="920" y="648"/>
                  <a:pt x="880" y="632"/>
                </a:cubicBezTo>
                <a:cubicBezTo>
                  <a:pt x="840" y="616"/>
                  <a:pt x="864" y="608"/>
                  <a:pt x="784" y="584"/>
                </a:cubicBezTo>
                <a:cubicBezTo>
                  <a:pt x="704" y="560"/>
                  <a:pt x="528" y="496"/>
                  <a:pt x="400" y="488"/>
                </a:cubicBezTo>
                <a:cubicBezTo>
                  <a:pt x="272" y="480"/>
                  <a:pt x="0" y="544"/>
                  <a:pt x="16" y="536"/>
                </a:cubicBezTo>
                <a:cubicBezTo>
                  <a:pt x="32" y="528"/>
                  <a:pt x="392" y="448"/>
                  <a:pt x="496" y="440"/>
                </a:cubicBezTo>
                <a:cubicBezTo>
                  <a:pt x="600" y="432"/>
                  <a:pt x="600" y="480"/>
                  <a:pt x="640" y="488"/>
                </a:cubicBezTo>
                <a:cubicBezTo>
                  <a:pt x="680" y="496"/>
                  <a:pt x="728" y="424"/>
                  <a:pt x="784" y="440"/>
                </a:cubicBezTo>
                <a:close/>
              </a:path>
            </a:pathLst>
          </a:custGeom>
          <a:solidFill>
            <a:srgbClr val="FF3300"/>
          </a:solidFill>
          <a:ln w="9525" cap="flat" cmpd="sng">
            <a:solidFill>
              <a:srgbClr val="FF9900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Oval 6"/>
          <p:cNvSpPr>
            <a:spLocks noChangeArrowheads="1"/>
          </p:cNvSpPr>
          <p:nvPr/>
        </p:nvSpPr>
        <p:spPr bwMode="auto">
          <a:xfrm>
            <a:off x="2974975" y="2133600"/>
            <a:ext cx="457200" cy="4572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Oval 7"/>
          <p:cNvSpPr>
            <a:spLocks noChangeArrowheads="1"/>
          </p:cNvSpPr>
          <p:nvPr/>
        </p:nvSpPr>
        <p:spPr bwMode="auto">
          <a:xfrm>
            <a:off x="2670175" y="3124200"/>
            <a:ext cx="457200" cy="4572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8" name="Oval 8"/>
          <p:cNvSpPr>
            <a:spLocks noChangeArrowheads="1"/>
          </p:cNvSpPr>
          <p:nvPr/>
        </p:nvSpPr>
        <p:spPr bwMode="auto">
          <a:xfrm>
            <a:off x="2971800" y="2133600"/>
            <a:ext cx="457200" cy="457200"/>
          </a:xfrm>
          <a:prstGeom prst="ellipse">
            <a:avLst/>
          </a:prstGeom>
          <a:gradFill rotWithShape="1">
            <a:gsLst>
              <a:gs pos="0">
                <a:srgbClr val="FFE103">
                  <a:alpha val="60001"/>
                </a:srgbClr>
              </a:gs>
              <a:gs pos="100000">
                <a:schemeClr val="bg1">
                  <a:alpha val="60001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Oval 9"/>
          <p:cNvSpPr>
            <a:spLocks noChangeArrowheads="1"/>
          </p:cNvSpPr>
          <p:nvPr/>
        </p:nvSpPr>
        <p:spPr bwMode="auto">
          <a:xfrm>
            <a:off x="2667000" y="3124200"/>
            <a:ext cx="457200" cy="457200"/>
          </a:xfrm>
          <a:prstGeom prst="ellipse">
            <a:avLst/>
          </a:prstGeom>
          <a:gradFill rotWithShape="1">
            <a:gsLst>
              <a:gs pos="0">
                <a:srgbClr val="FFE103">
                  <a:alpha val="60001"/>
                </a:srgbClr>
              </a:gs>
              <a:gs pos="100000">
                <a:schemeClr val="bg1">
                  <a:alpha val="60001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Freeform 10"/>
          <p:cNvSpPr>
            <a:spLocks/>
          </p:cNvSpPr>
          <p:nvPr/>
        </p:nvSpPr>
        <p:spPr bwMode="auto">
          <a:xfrm rot="12046072">
            <a:off x="4187825" y="3738563"/>
            <a:ext cx="3505200" cy="2132012"/>
          </a:xfrm>
          <a:custGeom>
            <a:avLst/>
            <a:gdLst/>
            <a:ahLst/>
            <a:cxnLst>
              <a:cxn ang="0">
                <a:pos x="784" y="440"/>
              </a:cxn>
              <a:cxn ang="0">
                <a:pos x="976" y="584"/>
              </a:cxn>
              <a:cxn ang="0">
                <a:pos x="1264" y="536"/>
              </a:cxn>
              <a:cxn ang="0">
                <a:pos x="1312" y="248"/>
              </a:cxn>
              <a:cxn ang="0">
                <a:pos x="1168" y="8"/>
              </a:cxn>
              <a:cxn ang="0">
                <a:pos x="1360" y="200"/>
              </a:cxn>
              <a:cxn ang="0">
                <a:pos x="1360" y="440"/>
              </a:cxn>
              <a:cxn ang="0">
                <a:pos x="1456" y="488"/>
              </a:cxn>
              <a:cxn ang="0">
                <a:pos x="1600" y="296"/>
              </a:cxn>
              <a:cxn ang="0">
                <a:pos x="1936" y="248"/>
              </a:cxn>
              <a:cxn ang="0">
                <a:pos x="1792" y="296"/>
              </a:cxn>
              <a:cxn ang="0">
                <a:pos x="1648" y="344"/>
              </a:cxn>
              <a:cxn ang="0">
                <a:pos x="1600" y="488"/>
              </a:cxn>
              <a:cxn ang="0">
                <a:pos x="1696" y="584"/>
              </a:cxn>
              <a:cxn ang="0">
                <a:pos x="1888" y="584"/>
              </a:cxn>
              <a:cxn ang="0">
                <a:pos x="2032" y="680"/>
              </a:cxn>
              <a:cxn ang="0">
                <a:pos x="2032" y="776"/>
              </a:cxn>
              <a:cxn ang="0">
                <a:pos x="1984" y="680"/>
              </a:cxn>
              <a:cxn ang="0">
                <a:pos x="1840" y="632"/>
              </a:cxn>
              <a:cxn ang="0">
                <a:pos x="1600" y="680"/>
              </a:cxn>
              <a:cxn ang="0">
                <a:pos x="1504" y="776"/>
              </a:cxn>
              <a:cxn ang="0">
                <a:pos x="1504" y="968"/>
              </a:cxn>
              <a:cxn ang="0">
                <a:pos x="1600" y="1064"/>
              </a:cxn>
              <a:cxn ang="0">
                <a:pos x="1456" y="1016"/>
              </a:cxn>
              <a:cxn ang="0">
                <a:pos x="1408" y="872"/>
              </a:cxn>
              <a:cxn ang="0">
                <a:pos x="1360" y="968"/>
              </a:cxn>
              <a:cxn ang="0">
                <a:pos x="1360" y="1064"/>
              </a:cxn>
              <a:cxn ang="0">
                <a:pos x="1264" y="1208"/>
              </a:cxn>
              <a:cxn ang="0">
                <a:pos x="1024" y="1256"/>
              </a:cxn>
              <a:cxn ang="0">
                <a:pos x="688" y="1400"/>
              </a:cxn>
              <a:cxn ang="0">
                <a:pos x="400" y="1688"/>
              </a:cxn>
              <a:cxn ang="0">
                <a:pos x="544" y="1448"/>
              </a:cxn>
              <a:cxn ang="0">
                <a:pos x="880" y="1208"/>
              </a:cxn>
              <a:cxn ang="0">
                <a:pos x="1216" y="1160"/>
              </a:cxn>
              <a:cxn ang="0">
                <a:pos x="1312" y="1016"/>
              </a:cxn>
              <a:cxn ang="0">
                <a:pos x="1312" y="872"/>
              </a:cxn>
              <a:cxn ang="0">
                <a:pos x="1312" y="776"/>
              </a:cxn>
              <a:cxn ang="0">
                <a:pos x="1168" y="776"/>
              </a:cxn>
              <a:cxn ang="0">
                <a:pos x="1072" y="872"/>
              </a:cxn>
              <a:cxn ang="0">
                <a:pos x="784" y="920"/>
              </a:cxn>
              <a:cxn ang="0">
                <a:pos x="256" y="872"/>
              </a:cxn>
              <a:cxn ang="0">
                <a:pos x="448" y="824"/>
              </a:cxn>
              <a:cxn ang="0">
                <a:pos x="928" y="872"/>
              </a:cxn>
              <a:cxn ang="0">
                <a:pos x="1120" y="728"/>
              </a:cxn>
              <a:cxn ang="0">
                <a:pos x="1024" y="680"/>
              </a:cxn>
              <a:cxn ang="0">
                <a:pos x="880" y="632"/>
              </a:cxn>
              <a:cxn ang="0">
                <a:pos x="784" y="584"/>
              </a:cxn>
              <a:cxn ang="0">
                <a:pos x="400" y="488"/>
              </a:cxn>
              <a:cxn ang="0">
                <a:pos x="16" y="536"/>
              </a:cxn>
              <a:cxn ang="0">
                <a:pos x="496" y="440"/>
              </a:cxn>
              <a:cxn ang="0">
                <a:pos x="640" y="488"/>
              </a:cxn>
              <a:cxn ang="0">
                <a:pos x="784" y="440"/>
              </a:cxn>
            </a:cxnLst>
            <a:rect l="0" t="0" r="r" b="b"/>
            <a:pathLst>
              <a:path w="2056" h="1696">
                <a:moveTo>
                  <a:pt x="784" y="440"/>
                </a:moveTo>
                <a:cubicBezTo>
                  <a:pt x="840" y="456"/>
                  <a:pt x="896" y="568"/>
                  <a:pt x="976" y="584"/>
                </a:cubicBezTo>
                <a:cubicBezTo>
                  <a:pt x="1056" y="600"/>
                  <a:pt x="1208" y="592"/>
                  <a:pt x="1264" y="536"/>
                </a:cubicBezTo>
                <a:cubicBezTo>
                  <a:pt x="1320" y="480"/>
                  <a:pt x="1328" y="336"/>
                  <a:pt x="1312" y="248"/>
                </a:cubicBezTo>
                <a:cubicBezTo>
                  <a:pt x="1296" y="160"/>
                  <a:pt x="1160" y="16"/>
                  <a:pt x="1168" y="8"/>
                </a:cubicBezTo>
                <a:cubicBezTo>
                  <a:pt x="1176" y="0"/>
                  <a:pt x="1328" y="128"/>
                  <a:pt x="1360" y="200"/>
                </a:cubicBezTo>
                <a:cubicBezTo>
                  <a:pt x="1392" y="272"/>
                  <a:pt x="1344" y="392"/>
                  <a:pt x="1360" y="440"/>
                </a:cubicBezTo>
                <a:cubicBezTo>
                  <a:pt x="1376" y="488"/>
                  <a:pt x="1416" y="512"/>
                  <a:pt x="1456" y="488"/>
                </a:cubicBezTo>
                <a:cubicBezTo>
                  <a:pt x="1496" y="464"/>
                  <a:pt x="1520" y="336"/>
                  <a:pt x="1600" y="296"/>
                </a:cubicBezTo>
                <a:cubicBezTo>
                  <a:pt x="1680" y="256"/>
                  <a:pt x="1904" y="248"/>
                  <a:pt x="1936" y="248"/>
                </a:cubicBezTo>
                <a:cubicBezTo>
                  <a:pt x="1968" y="248"/>
                  <a:pt x="1840" y="280"/>
                  <a:pt x="1792" y="296"/>
                </a:cubicBezTo>
                <a:cubicBezTo>
                  <a:pt x="1744" y="312"/>
                  <a:pt x="1680" y="312"/>
                  <a:pt x="1648" y="344"/>
                </a:cubicBezTo>
                <a:cubicBezTo>
                  <a:pt x="1616" y="376"/>
                  <a:pt x="1592" y="448"/>
                  <a:pt x="1600" y="488"/>
                </a:cubicBezTo>
                <a:cubicBezTo>
                  <a:pt x="1608" y="528"/>
                  <a:pt x="1648" y="568"/>
                  <a:pt x="1696" y="584"/>
                </a:cubicBezTo>
                <a:cubicBezTo>
                  <a:pt x="1744" y="600"/>
                  <a:pt x="1832" y="568"/>
                  <a:pt x="1888" y="584"/>
                </a:cubicBezTo>
                <a:cubicBezTo>
                  <a:pt x="1944" y="600"/>
                  <a:pt x="2008" y="648"/>
                  <a:pt x="2032" y="680"/>
                </a:cubicBezTo>
                <a:cubicBezTo>
                  <a:pt x="2056" y="712"/>
                  <a:pt x="2040" y="776"/>
                  <a:pt x="2032" y="776"/>
                </a:cubicBezTo>
                <a:cubicBezTo>
                  <a:pt x="2024" y="776"/>
                  <a:pt x="2016" y="704"/>
                  <a:pt x="1984" y="680"/>
                </a:cubicBezTo>
                <a:cubicBezTo>
                  <a:pt x="1952" y="656"/>
                  <a:pt x="1904" y="632"/>
                  <a:pt x="1840" y="632"/>
                </a:cubicBezTo>
                <a:cubicBezTo>
                  <a:pt x="1776" y="632"/>
                  <a:pt x="1656" y="656"/>
                  <a:pt x="1600" y="680"/>
                </a:cubicBezTo>
                <a:cubicBezTo>
                  <a:pt x="1544" y="704"/>
                  <a:pt x="1520" y="728"/>
                  <a:pt x="1504" y="776"/>
                </a:cubicBezTo>
                <a:cubicBezTo>
                  <a:pt x="1488" y="824"/>
                  <a:pt x="1488" y="920"/>
                  <a:pt x="1504" y="968"/>
                </a:cubicBezTo>
                <a:cubicBezTo>
                  <a:pt x="1520" y="1016"/>
                  <a:pt x="1608" y="1056"/>
                  <a:pt x="1600" y="1064"/>
                </a:cubicBezTo>
                <a:cubicBezTo>
                  <a:pt x="1592" y="1072"/>
                  <a:pt x="1488" y="1048"/>
                  <a:pt x="1456" y="1016"/>
                </a:cubicBezTo>
                <a:cubicBezTo>
                  <a:pt x="1424" y="984"/>
                  <a:pt x="1424" y="880"/>
                  <a:pt x="1408" y="872"/>
                </a:cubicBezTo>
                <a:cubicBezTo>
                  <a:pt x="1392" y="864"/>
                  <a:pt x="1368" y="936"/>
                  <a:pt x="1360" y="968"/>
                </a:cubicBezTo>
                <a:cubicBezTo>
                  <a:pt x="1352" y="1000"/>
                  <a:pt x="1376" y="1024"/>
                  <a:pt x="1360" y="1064"/>
                </a:cubicBezTo>
                <a:cubicBezTo>
                  <a:pt x="1344" y="1104"/>
                  <a:pt x="1320" y="1176"/>
                  <a:pt x="1264" y="1208"/>
                </a:cubicBezTo>
                <a:cubicBezTo>
                  <a:pt x="1208" y="1240"/>
                  <a:pt x="1120" y="1224"/>
                  <a:pt x="1024" y="1256"/>
                </a:cubicBezTo>
                <a:cubicBezTo>
                  <a:pt x="928" y="1288"/>
                  <a:pt x="792" y="1328"/>
                  <a:pt x="688" y="1400"/>
                </a:cubicBezTo>
                <a:cubicBezTo>
                  <a:pt x="584" y="1472"/>
                  <a:pt x="424" y="1680"/>
                  <a:pt x="400" y="1688"/>
                </a:cubicBezTo>
                <a:cubicBezTo>
                  <a:pt x="376" y="1696"/>
                  <a:pt x="464" y="1528"/>
                  <a:pt x="544" y="1448"/>
                </a:cubicBezTo>
                <a:cubicBezTo>
                  <a:pt x="624" y="1368"/>
                  <a:pt x="768" y="1256"/>
                  <a:pt x="880" y="1208"/>
                </a:cubicBezTo>
                <a:cubicBezTo>
                  <a:pt x="992" y="1160"/>
                  <a:pt x="1144" y="1192"/>
                  <a:pt x="1216" y="1160"/>
                </a:cubicBezTo>
                <a:cubicBezTo>
                  <a:pt x="1288" y="1128"/>
                  <a:pt x="1296" y="1064"/>
                  <a:pt x="1312" y="1016"/>
                </a:cubicBezTo>
                <a:cubicBezTo>
                  <a:pt x="1328" y="968"/>
                  <a:pt x="1312" y="912"/>
                  <a:pt x="1312" y="872"/>
                </a:cubicBezTo>
                <a:cubicBezTo>
                  <a:pt x="1312" y="832"/>
                  <a:pt x="1336" y="792"/>
                  <a:pt x="1312" y="776"/>
                </a:cubicBezTo>
                <a:cubicBezTo>
                  <a:pt x="1288" y="760"/>
                  <a:pt x="1208" y="760"/>
                  <a:pt x="1168" y="776"/>
                </a:cubicBezTo>
                <a:cubicBezTo>
                  <a:pt x="1128" y="792"/>
                  <a:pt x="1136" y="848"/>
                  <a:pt x="1072" y="872"/>
                </a:cubicBezTo>
                <a:cubicBezTo>
                  <a:pt x="1008" y="896"/>
                  <a:pt x="920" y="920"/>
                  <a:pt x="784" y="920"/>
                </a:cubicBezTo>
                <a:cubicBezTo>
                  <a:pt x="648" y="920"/>
                  <a:pt x="312" y="888"/>
                  <a:pt x="256" y="872"/>
                </a:cubicBezTo>
                <a:cubicBezTo>
                  <a:pt x="200" y="856"/>
                  <a:pt x="336" y="824"/>
                  <a:pt x="448" y="824"/>
                </a:cubicBezTo>
                <a:cubicBezTo>
                  <a:pt x="560" y="824"/>
                  <a:pt x="816" y="888"/>
                  <a:pt x="928" y="872"/>
                </a:cubicBezTo>
                <a:cubicBezTo>
                  <a:pt x="1040" y="856"/>
                  <a:pt x="1104" y="760"/>
                  <a:pt x="1120" y="728"/>
                </a:cubicBezTo>
                <a:cubicBezTo>
                  <a:pt x="1136" y="696"/>
                  <a:pt x="1064" y="696"/>
                  <a:pt x="1024" y="680"/>
                </a:cubicBezTo>
                <a:cubicBezTo>
                  <a:pt x="984" y="664"/>
                  <a:pt x="920" y="648"/>
                  <a:pt x="880" y="632"/>
                </a:cubicBezTo>
                <a:cubicBezTo>
                  <a:pt x="840" y="616"/>
                  <a:pt x="864" y="608"/>
                  <a:pt x="784" y="584"/>
                </a:cubicBezTo>
                <a:cubicBezTo>
                  <a:pt x="704" y="560"/>
                  <a:pt x="528" y="496"/>
                  <a:pt x="400" y="488"/>
                </a:cubicBezTo>
                <a:cubicBezTo>
                  <a:pt x="272" y="480"/>
                  <a:pt x="0" y="544"/>
                  <a:pt x="16" y="536"/>
                </a:cubicBezTo>
                <a:cubicBezTo>
                  <a:pt x="32" y="528"/>
                  <a:pt x="392" y="448"/>
                  <a:pt x="496" y="440"/>
                </a:cubicBezTo>
                <a:cubicBezTo>
                  <a:pt x="600" y="432"/>
                  <a:pt x="600" y="480"/>
                  <a:pt x="640" y="488"/>
                </a:cubicBezTo>
                <a:cubicBezTo>
                  <a:pt x="680" y="496"/>
                  <a:pt x="728" y="424"/>
                  <a:pt x="784" y="440"/>
                </a:cubicBezTo>
                <a:close/>
              </a:path>
            </a:pathLst>
          </a:custGeom>
          <a:solidFill>
            <a:srgbClr val="FF9900"/>
          </a:solidFill>
          <a:ln w="9525" cap="flat" cmpd="sng">
            <a:solidFill>
              <a:srgbClr val="FF0000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Freeform 11"/>
          <p:cNvSpPr>
            <a:spLocks/>
          </p:cNvSpPr>
          <p:nvPr/>
        </p:nvSpPr>
        <p:spPr bwMode="auto">
          <a:xfrm rot="697573">
            <a:off x="5410200" y="2157413"/>
            <a:ext cx="2328863" cy="1957387"/>
          </a:xfrm>
          <a:custGeom>
            <a:avLst/>
            <a:gdLst/>
            <a:ahLst/>
            <a:cxnLst>
              <a:cxn ang="0">
                <a:pos x="784" y="440"/>
              </a:cxn>
              <a:cxn ang="0">
                <a:pos x="976" y="584"/>
              </a:cxn>
              <a:cxn ang="0">
                <a:pos x="1264" y="536"/>
              </a:cxn>
              <a:cxn ang="0">
                <a:pos x="1312" y="248"/>
              </a:cxn>
              <a:cxn ang="0">
                <a:pos x="1168" y="8"/>
              </a:cxn>
              <a:cxn ang="0">
                <a:pos x="1360" y="200"/>
              </a:cxn>
              <a:cxn ang="0">
                <a:pos x="1360" y="440"/>
              </a:cxn>
              <a:cxn ang="0">
                <a:pos x="1456" y="488"/>
              </a:cxn>
              <a:cxn ang="0">
                <a:pos x="1600" y="296"/>
              </a:cxn>
              <a:cxn ang="0">
                <a:pos x="1936" y="248"/>
              </a:cxn>
              <a:cxn ang="0">
                <a:pos x="1792" y="296"/>
              </a:cxn>
              <a:cxn ang="0">
                <a:pos x="1648" y="344"/>
              </a:cxn>
              <a:cxn ang="0">
                <a:pos x="1600" y="488"/>
              </a:cxn>
              <a:cxn ang="0">
                <a:pos x="1696" y="584"/>
              </a:cxn>
              <a:cxn ang="0">
                <a:pos x="1888" y="584"/>
              </a:cxn>
              <a:cxn ang="0">
                <a:pos x="2032" y="680"/>
              </a:cxn>
              <a:cxn ang="0">
                <a:pos x="2032" y="776"/>
              </a:cxn>
              <a:cxn ang="0">
                <a:pos x="1984" y="680"/>
              </a:cxn>
              <a:cxn ang="0">
                <a:pos x="1840" y="632"/>
              </a:cxn>
              <a:cxn ang="0">
                <a:pos x="1600" y="680"/>
              </a:cxn>
              <a:cxn ang="0">
                <a:pos x="1504" y="776"/>
              </a:cxn>
              <a:cxn ang="0">
                <a:pos x="1504" y="968"/>
              </a:cxn>
              <a:cxn ang="0">
                <a:pos x="1600" y="1064"/>
              </a:cxn>
              <a:cxn ang="0">
                <a:pos x="1456" y="1016"/>
              </a:cxn>
              <a:cxn ang="0">
                <a:pos x="1408" y="872"/>
              </a:cxn>
              <a:cxn ang="0">
                <a:pos x="1360" y="968"/>
              </a:cxn>
              <a:cxn ang="0">
                <a:pos x="1360" y="1064"/>
              </a:cxn>
              <a:cxn ang="0">
                <a:pos x="1264" y="1208"/>
              </a:cxn>
              <a:cxn ang="0">
                <a:pos x="1024" y="1256"/>
              </a:cxn>
              <a:cxn ang="0">
                <a:pos x="688" y="1400"/>
              </a:cxn>
              <a:cxn ang="0">
                <a:pos x="400" y="1688"/>
              </a:cxn>
              <a:cxn ang="0">
                <a:pos x="544" y="1448"/>
              </a:cxn>
              <a:cxn ang="0">
                <a:pos x="880" y="1208"/>
              </a:cxn>
              <a:cxn ang="0">
                <a:pos x="1216" y="1160"/>
              </a:cxn>
              <a:cxn ang="0">
                <a:pos x="1312" y="1016"/>
              </a:cxn>
              <a:cxn ang="0">
                <a:pos x="1312" y="872"/>
              </a:cxn>
              <a:cxn ang="0">
                <a:pos x="1312" y="776"/>
              </a:cxn>
              <a:cxn ang="0">
                <a:pos x="1168" y="776"/>
              </a:cxn>
              <a:cxn ang="0">
                <a:pos x="1072" y="872"/>
              </a:cxn>
              <a:cxn ang="0">
                <a:pos x="784" y="920"/>
              </a:cxn>
              <a:cxn ang="0">
                <a:pos x="256" y="872"/>
              </a:cxn>
              <a:cxn ang="0">
                <a:pos x="448" y="824"/>
              </a:cxn>
              <a:cxn ang="0">
                <a:pos x="928" y="872"/>
              </a:cxn>
              <a:cxn ang="0">
                <a:pos x="1120" y="728"/>
              </a:cxn>
              <a:cxn ang="0">
                <a:pos x="1024" y="680"/>
              </a:cxn>
              <a:cxn ang="0">
                <a:pos x="880" y="632"/>
              </a:cxn>
              <a:cxn ang="0">
                <a:pos x="784" y="584"/>
              </a:cxn>
              <a:cxn ang="0">
                <a:pos x="400" y="488"/>
              </a:cxn>
              <a:cxn ang="0">
                <a:pos x="16" y="536"/>
              </a:cxn>
              <a:cxn ang="0">
                <a:pos x="496" y="440"/>
              </a:cxn>
              <a:cxn ang="0">
                <a:pos x="640" y="488"/>
              </a:cxn>
              <a:cxn ang="0">
                <a:pos x="784" y="440"/>
              </a:cxn>
            </a:cxnLst>
            <a:rect l="0" t="0" r="r" b="b"/>
            <a:pathLst>
              <a:path w="2056" h="1696">
                <a:moveTo>
                  <a:pt x="784" y="440"/>
                </a:moveTo>
                <a:cubicBezTo>
                  <a:pt x="840" y="456"/>
                  <a:pt x="896" y="568"/>
                  <a:pt x="976" y="584"/>
                </a:cubicBezTo>
                <a:cubicBezTo>
                  <a:pt x="1056" y="600"/>
                  <a:pt x="1208" y="592"/>
                  <a:pt x="1264" y="536"/>
                </a:cubicBezTo>
                <a:cubicBezTo>
                  <a:pt x="1320" y="480"/>
                  <a:pt x="1328" y="336"/>
                  <a:pt x="1312" y="248"/>
                </a:cubicBezTo>
                <a:cubicBezTo>
                  <a:pt x="1296" y="160"/>
                  <a:pt x="1160" y="16"/>
                  <a:pt x="1168" y="8"/>
                </a:cubicBezTo>
                <a:cubicBezTo>
                  <a:pt x="1176" y="0"/>
                  <a:pt x="1328" y="128"/>
                  <a:pt x="1360" y="200"/>
                </a:cubicBezTo>
                <a:cubicBezTo>
                  <a:pt x="1392" y="272"/>
                  <a:pt x="1344" y="392"/>
                  <a:pt x="1360" y="440"/>
                </a:cubicBezTo>
                <a:cubicBezTo>
                  <a:pt x="1376" y="488"/>
                  <a:pt x="1416" y="512"/>
                  <a:pt x="1456" y="488"/>
                </a:cubicBezTo>
                <a:cubicBezTo>
                  <a:pt x="1496" y="464"/>
                  <a:pt x="1520" y="336"/>
                  <a:pt x="1600" y="296"/>
                </a:cubicBezTo>
                <a:cubicBezTo>
                  <a:pt x="1680" y="256"/>
                  <a:pt x="1904" y="248"/>
                  <a:pt x="1936" y="248"/>
                </a:cubicBezTo>
                <a:cubicBezTo>
                  <a:pt x="1968" y="248"/>
                  <a:pt x="1840" y="280"/>
                  <a:pt x="1792" y="296"/>
                </a:cubicBezTo>
                <a:cubicBezTo>
                  <a:pt x="1744" y="312"/>
                  <a:pt x="1680" y="312"/>
                  <a:pt x="1648" y="344"/>
                </a:cubicBezTo>
                <a:cubicBezTo>
                  <a:pt x="1616" y="376"/>
                  <a:pt x="1592" y="448"/>
                  <a:pt x="1600" y="488"/>
                </a:cubicBezTo>
                <a:cubicBezTo>
                  <a:pt x="1608" y="528"/>
                  <a:pt x="1648" y="568"/>
                  <a:pt x="1696" y="584"/>
                </a:cubicBezTo>
                <a:cubicBezTo>
                  <a:pt x="1744" y="600"/>
                  <a:pt x="1832" y="568"/>
                  <a:pt x="1888" y="584"/>
                </a:cubicBezTo>
                <a:cubicBezTo>
                  <a:pt x="1944" y="600"/>
                  <a:pt x="2008" y="648"/>
                  <a:pt x="2032" y="680"/>
                </a:cubicBezTo>
                <a:cubicBezTo>
                  <a:pt x="2056" y="712"/>
                  <a:pt x="2040" y="776"/>
                  <a:pt x="2032" y="776"/>
                </a:cubicBezTo>
                <a:cubicBezTo>
                  <a:pt x="2024" y="776"/>
                  <a:pt x="2016" y="704"/>
                  <a:pt x="1984" y="680"/>
                </a:cubicBezTo>
                <a:cubicBezTo>
                  <a:pt x="1952" y="656"/>
                  <a:pt x="1904" y="632"/>
                  <a:pt x="1840" y="632"/>
                </a:cubicBezTo>
                <a:cubicBezTo>
                  <a:pt x="1776" y="632"/>
                  <a:pt x="1656" y="656"/>
                  <a:pt x="1600" y="680"/>
                </a:cubicBezTo>
                <a:cubicBezTo>
                  <a:pt x="1544" y="704"/>
                  <a:pt x="1520" y="728"/>
                  <a:pt x="1504" y="776"/>
                </a:cubicBezTo>
                <a:cubicBezTo>
                  <a:pt x="1488" y="824"/>
                  <a:pt x="1488" y="920"/>
                  <a:pt x="1504" y="968"/>
                </a:cubicBezTo>
                <a:cubicBezTo>
                  <a:pt x="1520" y="1016"/>
                  <a:pt x="1608" y="1056"/>
                  <a:pt x="1600" y="1064"/>
                </a:cubicBezTo>
                <a:cubicBezTo>
                  <a:pt x="1592" y="1072"/>
                  <a:pt x="1488" y="1048"/>
                  <a:pt x="1456" y="1016"/>
                </a:cubicBezTo>
                <a:cubicBezTo>
                  <a:pt x="1424" y="984"/>
                  <a:pt x="1424" y="880"/>
                  <a:pt x="1408" y="872"/>
                </a:cubicBezTo>
                <a:cubicBezTo>
                  <a:pt x="1392" y="864"/>
                  <a:pt x="1368" y="936"/>
                  <a:pt x="1360" y="968"/>
                </a:cubicBezTo>
                <a:cubicBezTo>
                  <a:pt x="1352" y="1000"/>
                  <a:pt x="1376" y="1024"/>
                  <a:pt x="1360" y="1064"/>
                </a:cubicBezTo>
                <a:cubicBezTo>
                  <a:pt x="1344" y="1104"/>
                  <a:pt x="1320" y="1176"/>
                  <a:pt x="1264" y="1208"/>
                </a:cubicBezTo>
                <a:cubicBezTo>
                  <a:pt x="1208" y="1240"/>
                  <a:pt x="1120" y="1224"/>
                  <a:pt x="1024" y="1256"/>
                </a:cubicBezTo>
                <a:cubicBezTo>
                  <a:pt x="928" y="1288"/>
                  <a:pt x="792" y="1328"/>
                  <a:pt x="688" y="1400"/>
                </a:cubicBezTo>
                <a:cubicBezTo>
                  <a:pt x="584" y="1472"/>
                  <a:pt x="424" y="1680"/>
                  <a:pt x="400" y="1688"/>
                </a:cubicBezTo>
                <a:cubicBezTo>
                  <a:pt x="376" y="1696"/>
                  <a:pt x="464" y="1528"/>
                  <a:pt x="544" y="1448"/>
                </a:cubicBezTo>
                <a:cubicBezTo>
                  <a:pt x="624" y="1368"/>
                  <a:pt x="768" y="1256"/>
                  <a:pt x="880" y="1208"/>
                </a:cubicBezTo>
                <a:cubicBezTo>
                  <a:pt x="992" y="1160"/>
                  <a:pt x="1144" y="1192"/>
                  <a:pt x="1216" y="1160"/>
                </a:cubicBezTo>
                <a:cubicBezTo>
                  <a:pt x="1288" y="1128"/>
                  <a:pt x="1296" y="1064"/>
                  <a:pt x="1312" y="1016"/>
                </a:cubicBezTo>
                <a:cubicBezTo>
                  <a:pt x="1328" y="968"/>
                  <a:pt x="1312" y="912"/>
                  <a:pt x="1312" y="872"/>
                </a:cubicBezTo>
                <a:cubicBezTo>
                  <a:pt x="1312" y="832"/>
                  <a:pt x="1336" y="792"/>
                  <a:pt x="1312" y="776"/>
                </a:cubicBezTo>
                <a:cubicBezTo>
                  <a:pt x="1288" y="760"/>
                  <a:pt x="1208" y="760"/>
                  <a:pt x="1168" y="776"/>
                </a:cubicBezTo>
                <a:cubicBezTo>
                  <a:pt x="1128" y="792"/>
                  <a:pt x="1136" y="848"/>
                  <a:pt x="1072" y="872"/>
                </a:cubicBezTo>
                <a:cubicBezTo>
                  <a:pt x="1008" y="896"/>
                  <a:pt x="920" y="920"/>
                  <a:pt x="784" y="920"/>
                </a:cubicBezTo>
                <a:cubicBezTo>
                  <a:pt x="648" y="920"/>
                  <a:pt x="312" y="888"/>
                  <a:pt x="256" y="872"/>
                </a:cubicBezTo>
                <a:cubicBezTo>
                  <a:pt x="200" y="856"/>
                  <a:pt x="336" y="824"/>
                  <a:pt x="448" y="824"/>
                </a:cubicBezTo>
                <a:cubicBezTo>
                  <a:pt x="560" y="824"/>
                  <a:pt x="816" y="888"/>
                  <a:pt x="928" y="872"/>
                </a:cubicBezTo>
                <a:cubicBezTo>
                  <a:pt x="1040" y="856"/>
                  <a:pt x="1104" y="760"/>
                  <a:pt x="1120" y="728"/>
                </a:cubicBezTo>
                <a:cubicBezTo>
                  <a:pt x="1136" y="696"/>
                  <a:pt x="1064" y="696"/>
                  <a:pt x="1024" y="680"/>
                </a:cubicBezTo>
                <a:cubicBezTo>
                  <a:pt x="984" y="664"/>
                  <a:pt x="920" y="648"/>
                  <a:pt x="880" y="632"/>
                </a:cubicBezTo>
                <a:cubicBezTo>
                  <a:pt x="840" y="616"/>
                  <a:pt x="864" y="608"/>
                  <a:pt x="784" y="584"/>
                </a:cubicBezTo>
                <a:cubicBezTo>
                  <a:pt x="704" y="560"/>
                  <a:pt x="528" y="496"/>
                  <a:pt x="400" y="488"/>
                </a:cubicBezTo>
                <a:cubicBezTo>
                  <a:pt x="272" y="480"/>
                  <a:pt x="0" y="544"/>
                  <a:pt x="16" y="536"/>
                </a:cubicBezTo>
                <a:cubicBezTo>
                  <a:pt x="32" y="528"/>
                  <a:pt x="392" y="448"/>
                  <a:pt x="496" y="440"/>
                </a:cubicBezTo>
                <a:cubicBezTo>
                  <a:pt x="600" y="432"/>
                  <a:pt x="600" y="480"/>
                  <a:pt x="640" y="488"/>
                </a:cubicBezTo>
                <a:cubicBezTo>
                  <a:pt x="680" y="496"/>
                  <a:pt x="728" y="424"/>
                  <a:pt x="784" y="440"/>
                </a:cubicBezTo>
                <a:close/>
              </a:path>
            </a:pathLst>
          </a:custGeom>
          <a:solidFill>
            <a:srgbClr val="FF9933"/>
          </a:solidFill>
          <a:ln w="9525" cap="flat" cmpd="sng">
            <a:solidFill>
              <a:srgbClr val="FF3300"/>
            </a:solidFill>
            <a:prstDash val="solid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Oval 12"/>
          <p:cNvSpPr>
            <a:spLocks noChangeArrowheads="1"/>
          </p:cNvSpPr>
          <p:nvPr/>
        </p:nvSpPr>
        <p:spPr bwMode="auto">
          <a:xfrm>
            <a:off x="5410200" y="3657600"/>
            <a:ext cx="457200" cy="4572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Oval 13"/>
          <p:cNvSpPr>
            <a:spLocks noChangeArrowheads="1"/>
          </p:cNvSpPr>
          <p:nvPr/>
        </p:nvSpPr>
        <p:spPr bwMode="auto">
          <a:xfrm>
            <a:off x="4038600" y="4038600"/>
            <a:ext cx="457200" cy="4572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Oval 14"/>
          <p:cNvSpPr>
            <a:spLocks noChangeArrowheads="1"/>
          </p:cNvSpPr>
          <p:nvPr/>
        </p:nvSpPr>
        <p:spPr bwMode="auto">
          <a:xfrm>
            <a:off x="5410200" y="3657600"/>
            <a:ext cx="457200" cy="457200"/>
          </a:xfrm>
          <a:prstGeom prst="ellipse">
            <a:avLst/>
          </a:prstGeom>
          <a:gradFill rotWithShape="1">
            <a:gsLst>
              <a:gs pos="0">
                <a:srgbClr val="FFE103">
                  <a:alpha val="60001"/>
                </a:srgbClr>
              </a:gs>
              <a:gs pos="100000">
                <a:schemeClr val="bg1">
                  <a:alpha val="60001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Oval 15"/>
          <p:cNvSpPr>
            <a:spLocks noChangeArrowheads="1"/>
          </p:cNvSpPr>
          <p:nvPr/>
        </p:nvSpPr>
        <p:spPr bwMode="auto">
          <a:xfrm>
            <a:off x="4038600" y="4038600"/>
            <a:ext cx="457200" cy="457200"/>
          </a:xfrm>
          <a:prstGeom prst="ellipse">
            <a:avLst/>
          </a:prstGeom>
          <a:gradFill rotWithShape="1">
            <a:gsLst>
              <a:gs pos="0">
                <a:srgbClr val="FFE103">
                  <a:alpha val="60001"/>
                </a:srgbClr>
              </a:gs>
              <a:gs pos="100000">
                <a:schemeClr val="bg1">
                  <a:alpha val="60001"/>
                </a:schemeClr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WordArt 16"/>
          <p:cNvSpPr>
            <a:spLocks noChangeArrowheads="1" noChangeShapeType="1" noTextEdit="1"/>
          </p:cNvSpPr>
          <p:nvPr/>
        </p:nvSpPr>
        <p:spPr bwMode="auto">
          <a:xfrm>
            <a:off x="514350" y="152400"/>
            <a:ext cx="81153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Information Processing in a Neural Network</a:t>
            </a:r>
          </a:p>
        </p:txBody>
      </p:sp>
      <p:sp>
        <p:nvSpPr>
          <p:cNvPr id="25617" name="AutoShape 17"/>
          <p:cNvSpPr>
            <a:spLocks noChangeArrowheads="1"/>
          </p:cNvSpPr>
          <p:nvPr/>
        </p:nvSpPr>
        <p:spPr bwMode="auto">
          <a:xfrm>
            <a:off x="990600" y="6019800"/>
            <a:ext cx="6858000" cy="533400"/>
          </a:xfrm>
          <a:prstGeom prst="roundRect">
            <a:avLst>
              <a:gd name="adj" fmla="val 16667"/>
            </a:avLst>
          </a:prstGeom>
          <a:solidFill>
            <a:schemeClr val="accent4">
              <a:lumMod val="5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>
                <a:solidFill>
                  <a:srgbClr val="FFE103"/>
                </a:solidFill>
                <a:latin typeface="Arial Black" pitchFamily="34" charset="0"/>
              </a:rPr>
              <a:t>A few Neurons and their synaptic junctions</a:t>
            </a:r>
            <a:endParaRPr lang="en-US" sz="2000">
              <a:solidFill>
                <a:schemeClr val="folHlink"/>
              </a:solidFill>
              <a:latin typeface="Arial Black" pitchFamily="34" charset="0"/>
            </a:endParaRPr>
          </a:p>
        </p:txBody>
      </p:sp>
      <p:grpSp>
        <p:nvGrpSpPr>
          <p:cNvPr id="25621" name="Group 21"/>
          <p:cNvGrpSpPr>
            <a:grpSpLocks/>
          </p:cNvGrpSpPr>
          <p:nvPr/>
        </p:nvGrpSpPr>
        <p:grpSpPr bwMode="auto">
          <a:xfrm>
            <a:off x="304800" y="4953000"/>
            <a:ext cx="3581400" cy="914400"/>
            <a:chOff x="192" y="3120"/>
            <a:chExt cx="2256" cy="576"/>
          </a:xfrm>
        </p:grpSpPr>
        <p:sp>
          <p:nvSpPr>
            <p:cNvPr id="25618" name="AutoShape 18"/>
            <p:cNvSpPr>
              <a:spLocks noChangeArrowheads="1"/>
            </p:cNvSpPr>
            <p:nvPr/>
          </p:nvSpPr>
          <p:spPr bwMode="auto">
            <a:xfrm>
              <a:off x="192" y="3216"/>
              <a:ext cx="2208" cy="384"/>
            </a:xfrm>
            <a:prstGeom prst="roundRect">
              <a:avLst>
                <a:gd name="adj" fmla="val 16667"/>
              </a:avLst>
            </a:prstGeom>
            <a:noFill/>
            <a:ln w="9525" algn="ctr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dirty="0">
                  <a:solidFill>
                    <a:srgbClr val="FFE103"/>
                  </a:solidFill>
                  <a:latin typeface="Arial Black" pitchFamily="34" charset="0"/>
                </a:rPr>
                <a:t>Flow of Information</a:t>
              </a:r>
              <a:endParaRPr lang="en-US" sz="2000" dirty="0">
                <a:solidFill>
                  <a:schemeClr val="folHlink"/>
                </a:solidFill>
                <a:latin typeface="Arial Black" pitchFamily="34" charset="0"/>
              </a:endParaRPr>
            </a:p>
          </p:txBody>
        </p:sp>
        <p:sp>
          <p:nvSpPr>
            <p:cNvPr id="25620" name="AutoShape 20"/>
            <p:cNvSpPr>
              <a:spLocks noChangeArrowheads="1"/>
            </p:cNvSpPr>
            <p:nvPr/>
          </p:nvSpPr>
          <p:spPr bwMode="auto">
            <a:xfrm>
              <a:off x="336" y="3120"/>
              <a:ext cx="2112" cy="576"/>
            </a:xfrm>
            <a:prstGeom prst="rightArrow">
              <a:avLst>
                <a:gd name="adj1" fmla="val 50000"/>
                <a:gd name="adj2" fmla="val 91667"/>
              </a:avLst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5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0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5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256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0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2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256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5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6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7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0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1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2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256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animBg="1"/>
      <p:bldP spid="25603" grpId="1" animBg="1"/>
      <p:bldP spid="25604" grpId="0" animBg="1"/>
      <p:bldP spid="25604" grpId="1" animBg="1"/>
      <p:bldP spid="25605" grpId="0" animBg="1"/>
      <p:bldP spid="25605" grpId="1" animBg="1"/>
      <p:bldP spid="25606" grpId="0" animBg="1"/>
      <p:bldP spid="25607" grpId="0" animBg="1"/>
      <p:bldP spid="25608" grpId="0" animBg="1"/>
      <p:bldP spid="25608" grpId="1" animBg="1"/>
      <p:bldP spid="25608" grpId="2" animBg="1"/>
      <p:bldP spid="25609" grpId="0" animBg="1"/>
      <p:bldP spid="25609" grpId="1" animBg="1"/>
      <p:bldP spid="25609" grpId="2" animBg="1"/>
      <p:bldP spid="25610" grpId="0" animBg="1"/>
      <p:bldP spid="25610" grpId="1" animBg="1"/>
      <p:bldP spid="25611" grpId="0" animBg="1"/>
      <p:bldP spid="25611" grpId="1" animBg="1"/>
      <p:bldP spid="25612" grpId="0" animBg="1"/>
      <p:bldP spid="25613" grpId="0" animBg="1"/>
      <p:bldP spid="25614" grpId="0" animBg="1"/>
      <p:bldP spid="25614" grpId="1" animBg="1"/>
      <p:bldP spid="25614" grpId="2" animBg="1"/>
      <p:bldP spid="25615" grpId="0" animBg="1"/>
      <p:bldP spid="25615" grpId="1" animBg="1"/>
      <p:bldP spid="25615" grpId="2" animBg="1"/>
      <p:bldP spid="25616" grpId="0" animBg="1"/>
      <p:bldP spid="256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no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520825"/>
            <a:ext cx="8856662" cy="511175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26627" name="WordArt 3"/>
          <p:cNvSpPr>
            <a:spLocks noChangeArrowheads="1" noChangeShapeType="1" noTextEdit="1"/>
          </p:cNvSpPr>
          <p:nvPr/>
        </p:nvSpPr>
        <p:spPr bwMode="auto">
          <a:xfrm>
            <a:off x="457200" y="152400"/>
            <a:ext cx="77724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Mathematical Model of</a:t>
            </a:r>
          </a:p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A Typical Neuron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>
          <a:xfrm>
            <a:off x="0" y="1676400"/>
            <a:ext cx="9144000" cy="5181600"/>
          </a:xfrm>
        </p:spPr>
        <p:txBody>
          <a:bodyPr/>
          <a:lstStyle/>
          <a:p>
            <a:pPr marL="609600" indent="-609600"/>
            <a:r>
              <a:rPr lang="en-US" dirty="0">
                <a:latin typeface="Tahoma" pitchFamily="34" charset="0"/>
              </a:rPr>
              <a:t>An artificial neural network is an information processing system that has certain performance characteristics in common with biological neural networks.</a:t>
            </a:r>
          </a:p>
          <a:p>
            <a:pPr marL="609600" indent="-609600"/>
            <a:r>
              <a:rPr lang="en-US" dirty="0">
                <a:latin typeface="Tahoma" pitchFamily="34" charset="0"/>
              </a:rPr>
              <a:t>An ANN can be characterized by:</a:t>
            </a:r>
          </a:p>
          <a:p>
            <a:pPr marL="990600" lvl="1" indent="-533400">
              <a:buFont typeface="Wingdings" pitchFamily="2" charset="2"/>
              <a:buAutoNum type="arabicPeriod"/>
            </a:pPr>
            <a:r>
              <a:rPr lang="en-US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Architecture: </a:t>
            </a:r>
            <a:r>
              <a:rPr lang="en-US" dirty="0">
                <a:latin typeface="Tahoma" pitchFamily="34" charset="0"/>
              </a:rPr>
              <a:t>The pattern of connections between different neurons.</a:t>
            </a:r>
          </a:p>
          <a:p>
            <a:pPr marL="990600" lvl="1" indent="-533400">
              <a:buFont typeface="Wingdings" pitchFamily="2" charset="2"/>
              <a:buAutoNum type="arabicPeriod"/>
            </a:pPr>
            <a:r>
              <a:rPr lang="en-US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Training or Learning Algorithms: </a:t>
            </a:r>
            <a:r>
              <a:rPr lang="en-US" dirty="0">
                <a:latin typeface="Tahoma" pitchFamily="34" charset="0"/>
              </a:rPr>
              <a:t>The method of determining weights on the connections.</a:t>
            </a:r>
          </a:p>
          <a:p>
            <a:pPr marL="990600" lvl="1" indent="-533400">
              <a:buFont typeface="Wingdings" pitchFamily="2" charset="2"/>
              <a:buAutoNum type="arabicPeriod"/>
            </a:pPr>
            <a:r>
              <a:rPr lang="en-US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Activation Function: </a:t>
            </a:r>
            <a:r>
              <a:rPr lang="en-US" dirty="0">
                <a:latin typeface="Tahoma" pitchFamily="34" charset="0"/>
              </a:rPr>
              <a:t>The nature of function used by a neuron to become activated.</a:t>
            </a:r>
            <a:endParaRPr lang="en-US" sz="3200" dirty="0">
              <a:latin typeface="Tahoma" pitchFamily="34" charset="0"/>
            </a:endParaRPr>
          </a:p>
        </p:txBody>
      </p:sp>
      <p:sp>
        <p:nvSpPr>
          <p:cNvPr id="27651" name="WordArt 3"/>
          <p:cNvSpPr>
            <a:spLocks noChangeArrowheads="1" noChangeShapeType="1" noTextEdit="1"/>
          </p:cNvSpPr>
          <p:nvPr/>
        </p:nvSpPr>
        <p:spPr bwMode="auto">
          <a:xfrm>
            <a:off x="381000" y="457200"/>
            <a:ext cx="8534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Basics of an Artificial Neural Network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idx="1"/>
          </p:nvPr>
        </p:nvSpPr>
        <p:spPr>
          <a:xfrm>
            <a:off x="323850" y="1524000"/>
            <a:ext cx="8461375" cy="4892675"/>
          </a:xfrm>
          <a:noFill/>
          <a:ln/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</a:pPr>
            <a:r>
              <a:rPr lang="en-US" dirty="0">
                <a:latin typeface="Tahoma" pitchFamily="34" charset="0"/>
              </a:rPr>
              <a:t>There are two basic categories: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dirty="0">
                <a:latin typeface="Tahoma" pitchFamily="34" charset="0"/>
              </a:rPr>
              <a:t>Feed-forward Neural Networks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dirty="0">
                <a:latin typeface="Tahoma" pitchFamily="34" charset="0"/>
              </a:rPr>
              <a:t>These are the nets in which the signals flow from the input units to the output units, in a forward direction.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dirty="0">
                <a:latin typeface="Tahoma" pitchFamily="34" charset="0"/>
              </a:rPr>
              <a:t>They are further classified as:</a:t>
            </a:r>
          </a:p>
          <a:p>
            <a:pPr marL="1371600" lvl="2" indent="-4572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800" dirty="0">
                <a:latin typeface="Tahoma" pitchFamily="34" charset="0"/>
              </a:rPr>
              <a:t>Single Layer Nets</a:t>
            </a:r>
          </a:p>
          <a:p>
            <a:pPr marL="1371600" lvl="2" indent="-4572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800" dirty="0">
                <a:latin typeface="Tahoma" pitchFamily="34" charset="0"/>
              </a:rPr>
              <a:t>Multi-layer Nets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dirty="0">
                <a:latin typeface="Tahoma" pitchFamily="34" charset="0"/>
              </a:rPr>
              <a:t>Recurrent Neural Networks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dirty="0">
                <a:latin typeface="Tahoma" pitchFamily="34" charset="0"/>
              </a:rPr>
              <a:t>These are the nets in which the signals can flow in both directions from the input to the output or vice versa.</a:t>
            </a:r>
          </a:p>
        </p:txBody>
      </p:sp>
      <p:sp>
        <p:nvSpPr>
          <p:cNvPr id="28675" name="WordArt 3"/>
          <p:cNvSpPr>
            <a:spLocks noChangeArrowheads="1" noChangeShapeType="1" noTextEdit="1"/>
          </p:cNvSpPr>
          <p:nvPr/>
        </p:nvSpPr>
        <p:spPr bwMode="auto">
          <a:xfrm>
            <a:off x="2286000" y="533400"/>
            <a:ext cx="4343400" cy="800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noFill/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Architecture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6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86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86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4895850" y="992188"/>
            <a:ext cx="2592388" cy="4692650"/>
            <a:chOff x="3084" y="625"/>
            <a:chExt cx="1633" cy="2956"/>
          </a:xfrm>
        </p:grpSpPr>
        <p:sp>
          <p:nvSpPr>
            <p:cNvPr id="29699" name="Freeform 3"/>
            <p:cNvSpPr>
              <a:spLocks/>
            </p:cNvSpPr>
            <p:nvPr/>
          </p:nvSpPr>
          <p:spPr bwMode="auto">
            <a:xfrm>
              <a:off x="3084" y="625"/>
              <a:ext cx="1633" cy="265"/>
            </a:xfrm>
            <a:custGeom>
              <a:avLst/>
              <a:gdLst/>
              <a:ahLst/>
              <a:cxnLst>
                <a:cxn ang="0">
                  <a:pos x="0" y="265"/>
                </a:cxn>
                <a:cxn ang="0">
                  <a:pos x="431" y="83"/>
                </a:cxn>
                <a:cxn ang="0">
                  <a:pos x="975" y="15"/>
                </a:cxn>
                <a:cxn ang="0">
                  <a:pos x="1633" y="174"/>
                </a:cxn>
              </a:cxnLst>
              <a:rect l="0" t="0" r="r" b="b"/>
              <a:pathLst>
                <a:path w="1633" h="265">
                  <a:moveTo>
                    <a:pt x="0" y="265"/>
                  </a:moveTo>
                  <a:cubicBezTo>
                    <a:pt x="134" y="195"/>
                    <a:pt x="269" y="125"/>
                    <a:pt x="431" y="83"/>
                  </a:cubicBezTo>
                  <a:cubicBezTo>
                    <a:pt x="593" y="41"/>
                    <a:pt x="775" y="0"/>
                    <a:pt x="975" y="15"/>
                  </a:cubicBezTo>
                  <a:cubicBezTo>
                    <a:pt x="1175" y="30"/>
                    <a:pt x="1404" y="102"/>
                    <a:pt x="1633" y="174"/>
                  </a:cubicBezTo>
                </a:path>
              </a:pathLst>
            </a:custGeom>
            <a:noFill/>
            <a:ln w="38100" cap="flat" cmpd="sng">
              <a:solidFill>
                <a:srgbClr val="00CC00"/>
              </a:solidFill>
              <a:prstDash val="solid"/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00" name="Line 4"/>
            <p:cNvSpPr>
              <a:spLocks noChangeShapeType="1"/>
            </p:cNvSpPr>
            <p:nvPr/>
          </p:nvSpPr>
          <p:spPr bwMode="auto">
            <a:xfrm>
              <a:off x="3130" y="1049"/>
              <a:ext cx="1496" cy="567"/>
            </a:xfrm>
            <a:prstGeom prst="line">
              <a:avLst/>
            </a:prstGeom>
            <a:noFill/>
            <a:ln w="38100">
              <a:solidFill>
                <a:srgbClr val="00CC00"/>
              </a:solidFill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01" name="Freeform 5"/>
            <p:cNvSpPr>
              <a:spLocks/>
            </p:cNvSpPr>
            <p:nvPr/>
          </p:nvSpPr>
          <p:spPr bwMode="auto">
            <a:xfrm>
              <a:off x="3084" y="1207"/>
              <a:ext cx="1497" cy="19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8" y="1044"/>
                </a:cxn>
                <a:cxn ang="0">
                  <a:pos x="907" y="1633"/>
                </a:cxn>
                <a:cxn ang="0">
                  <a:pos x="1497" y="1905"/>
                </a:cxn>
              </a:cxnLst>
              <a:rect l="0" t="0" r="r" b="b"/>
              <a:pathLst>
                <a:path w="1497" h="1905">
                  <a:moveTo>
                    <a:pt x="0" y="0"/>
                  </a:moveTo>
                  <a:cubicBezTo>
                    <a:pt x="128" y="386"/>
                    <a:pt x="257" y="772"/>
                    <a:pt x="408" y="1044"/>
                  </a:cubicBezTo>
                  <a:cubicBezTo>
                    <a:pt x="559" y="1316"/>
                    <a:pt x="726" y="1490"/>
                    <a:pt x="907" y="1633"/>
                  </a:cubicBezTo>
                  <a:cubicBezTo>
                    <a:pt x="1088" y="1776"/>
                    <a:pt x="1292" y="1840"/>
                    <a:pt x="1497" y="1905"/>
                  </a:cubicBezTo>
                </a:path>
              </a:pathLst>
            </a:custGeom>
            <a:noFill/>
            <a:ln w="38100" cap="flat" cmpd="sng">
              <a:solidFill>
                <a:srgbClr val="00CC00"/>
              </a:solidFill>
              <a:prstDash val="solid"/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02" name="Freeform 6"/>
            <p:cNvSpPr>
              <a:spLocks/>
            </p:cNvSpPr>
            <p:nvPr/>
          </p:nvSpPr>
          <p:spPr bwMode="auto">
            <a:xfrm flipV="1">
              <a:off x="3084" y="3316"/>
              <a:ext cx="1633" cy="265"/>
            </a:xfrm>
            <a:custGeom>
              <a:avLst/>
              <a:gdLst/>
              <a:ahLst/>
              <a:cxnLst>
                <a:cxn ang="0">
                  <a:pos x="0" y="265"/>
                </a:cxn>
                <a:cxn ang="0">
                  <a:pos x="431" y="83"/>
                </a:cxn>
                <a:cxn ang="0">
                  <a:pos x="975" y="15"/>
                </a:cxn>
                <a:cxn ang="0">
                  <a:pos x="1633" y="174"/>
                </a:cxn>
              </a:cxnLst>
              <a:rect l="0" t="0" r="r" b="b"/>
              <a:pathLst>
                <a:path w="1633" h="265">
                  <a:moveTo>
                    <a:pt x="0" y="265"/>
                  </a:moveTo>
                  <a:cubicBezTo>
                    <a:pt x="134" y="195"/>
                    <a:pt x="269" y="125"/>
                    <a:pt x="431" y="83"/>
                  </a:cubicBezTo>
                  <a:cubicBezTo>
                    <a:pt x="593" y="41"/>
                    <a:pt x="775" y="0"/>
                    <a:pt x="975" y="15"/>
                  </a:cubicBezTo>
                  <a:cubicBezTo>
                    <a:pt x="1175" y="30"/>
                    <a:pt x="1404" y="102"/>
                    <a:pt x="1633" y="174"/>
                  </a:cubicBezTo>
                </a:path>
              </a:pathLst>
            </a:custGeom>
            <a:noFill/>
            <a:ln w="38100" cap="flat" cmpd="sng">
              <a:solidFill>
                <a:srgbClr val="FFFF00"/>
              </a:solidFill>
              <a:prstDash val="solid"/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03" name="Line 7"/>
            <p:cNvSpPr>
              <a:spLocks noChangeShapeType="1"/>
            </p:cNvSpPr>
            <p:nvPr/>
          </p:nvSpPr>
          <p:spPr bwMode="auto">
            <a:xfrm flipV="1">
              <a:off x="3130" y="1933"/>
              <a:ext cx="1496" cy="122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04" name="Freeform 8"/>
            <p:cNvSpPr>
              <a:spLocks/>
            </p:cNvSpPr>
            <p:nvPr/>
          </p:nvSpPr>
          <p:spPr bwMode="auto">
            <a:xfrm flipV="1">
              <a:off x="3084" y="1094"/>
              <a:ext cx="1497" cy="19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8" y="1044"/>
                </a:cxn>
                <a:cxn ang="0">
                  <a:pos x="907" y="1633"/>
                </a:cxn>
                <a:cxn ang="0">
                  <a:pos x="1497" y="1905"/>
                </a:cxn>
              </a:cxnLst>
              <a:rect l="0" t="0" r="r" b="b"/>
              <a:pathLst>
                <a:path w="1497" h="1905">
                  <a:moveTo>
                    <a:pt x="0" y="0"/>
                  </a:moveTo>
                  <a:cubicBezTo>
                    <a:pt x="128" y="386"/>
                    <a:pt x="257" y="772"/>
                    <a:pt x="408" y="1044"/>
                  </a:cubicBezTo>
                  <a:cubicBezTo>
                    <a:pt x="559" y="1316"/>
                    <a:pt x="726" y="1490"/>
                    <a:pt x="907" y="1633"/>
                  </a:cubicBezTo>
                  <a:cubicBezTo>
                    <a:pt x="1088" y="1776"/>
                    <a:pt x="1292" y="1840"/>
                    <a:pt x="1497" y="1905"/>
                  </a:cubicBezTo>
                </a:path>
              </a:pathLst>
            </a:custGeom>
            <a:noFill/>
            <a:ln w="38100" cap="flat" cmpd="sng">
              <a:solidFill>
                <a:srgbClr val="FFFF00"/>
              </a:solidFill>
              <a:prstDash val="solid"/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Line 9"/>
            <p:cNvSpPr>
              <a:spLocks noChangeShapeType="1"/>
            </p:cNvSpPr>
            <p:nvPr/>
          </p:nvSpPr>
          <p:spPr bwMode="auto">
            <a:xfrm>
              <a:off x="3130" y="1774"/>
              <a:ext cx="1450" cy="1"/>
            </a:xfrm>
            <a:prstGeom prst="line">
              <a:avLst/>
            </a:prstGeom>
            <a:noFill/>
            <a:ln w="38100">
              <a:solidFill>
                <a:srgbClr val="D60093"/>
              </a:solidFill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06" name="Freeform 10"/>
            <p:cNvSpPr>
              <a:spLocks/>
            </p:cNvSpPr>
            <p:nvPr/>
          </p:nvSpPr>
          <p:spPr bwMode="auto">
            <a:xfrm>
              <a:off x="3084" y="1910"/>
              <a:ext cx="1542" cy="140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8" y="1044"/>
                </a:cxn>
                <a:cxn ang="0">
                  <a:pos x="907" y="1633"/>
                </a:cxn>
                <a:cxn ang="0">
                  <a:pos x="1497" y="1905"/>
                </a:cxn>
              </a:cxnLst>
              <a:rect l="0" t="0" r="r" b="b"/>
              <a:pathLst>
                <a:path w="1497" h="1905">
                  <a:moveTo>
                    <a:pt x="0" y="0"/>
                  </a:moveTo>
                  <a:cubicBezTo>
                    <a:pt x="128" y="386"/>
                    <a:pt x="257" y="772"/>
                    <a:pt x="408" y="1044"/>
                  </a:cubicBezTo>
                  <a:cubicBezTo>
                    <a:pt x="559" y="1316"/>
                    <a:pt x="726" y="1490"/>
                    <a:pt x="907" y="1633"/>
                  </a:cubicBezTo>
                  <a:cubicBezTo>
                    <a:pt x="1088" y="1776"/>
                    <a:pt x="1292" y="1840"/>
                    <a:pt x="1497" y="1905"/>
                  </a:cubicBezTo>
                </a:path>
              </a:pathLst>
            </a:custGeom>
            <a:noFill/>
            <a:ln w="38100" cap="flat" cmpd="sng">
              <a:solidFill>
                <a:srgbClr val="D60093"/>
              </a:solidFill>
              <a:prstDash val="solid"/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9707" name="Freeform 11"/>
            <p:cNvSpPr>
              <a:spLocks/>
            </p:cNvSpPr>
            <p:nvPr/>
          </p:nvSpPr>
          <p:spPr bwMode="auto">
            <a:xfrm flipV="1">
              <a:off x="3084" y="935"/>
              <a:ext cx="1542" cy="6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8" y="1044"/>
                </a:cxn>
                <a:cxn ang="0">
                  <a:pos x="907" y="1633"/>
                </a:cxn>
                <a:cxn ang="0">
                  <a:pos x="1497" y="1905"/>
                </a:cxn>
              </a:cxnLst>
              <a:rect l="0" t="0" r="r" b="b"/>
              <a:pathLst>
                <a:path w="1497" h="1905">
                  <a:moveTo>
                    <a:pt x="0" y="0"/>
                  </a:moveTo>
                  <a:cubicBezTo>
                    <a:pt x="128" y="386"/>
                    <a:pt x="257" y="772"/>
                    <a:pt x="408" y="1044"/>
                  </a:cubicBezTo>
                  <a:cubicBezTo>
                    <a:pt x="559" y="1316"/>
                    <a:pt x="726" y="1490"/>
                    <a:pt x="907" y="1633"/>
                  </a:cubicBezTo>
                  <a:cubicBezTo>
                    <a:pt x="1088" y="1776"/>
                    <a:pt x="1292" y="1840"/>
                    <a:pt x="1497" y="1905"/>
                  </a:cubicBezTo>
                </a:path>
              </a:pathLst>
            </a:custGeom>
            <a:noFill/>
            <a:ln w="38100" cap="flat" cmpd="sng">
              <a:solidFill>
                <a:srgbClr val="D60093"/>
              </a:solidFill>
              <a:prstDash val="solid"/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9708" name="Group 12"/>
          <p:cNvGrpSpPr>
            <a:grpSpLocks/>
          </p:cNvGrpSpPr>
          <p:nvPr/>
        </p:nvGrpSpPr>
        <p:grpSpPr bwMode="auto">
          <a:xfrm>
            <a:off x="3816350" y="1231900"/>
            <a:ext cx="1403350" cy="5400675"/>
            <a:chOff x="2404" y="776"/>
            <a:chExt cx="884" cy="3402"/>
          </a:xfrm>
        </p:grpSpPr>
        <p:sp>
          <p:nvSpPr>
            <p:cNvPr id="29709" name="Oval 13"/>
            <p:cNvSpPr>
              <a:spLocks noChangeArrowheads="1"/>
            </p:cNvSpPr>
            <p:nvPr/>
          </p:nvSpPr>
          <p:spPr bwMode="auto">
            <a:xfrm>
              <a:off x="2561" y="776"/>
              <a:ext cx="568" cy="590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rgbClr val="00CC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X</a:t>
              </a:r>
              <a:r>
                <a:rPr lang="en-US" sz="28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</a:t>
              </a:r>
              <a:endPara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9710" name="Oval 14"/>
            <p:cNvSpPr>
              <a:spLocks noChangeArrowheads="1"/>
            </p:cNvSpPr>
            <p:nvPr/>
          </p:nvSpPr>
          <p:spPr bwMode="auto">
            <a:xfrm>
              <a:off x="2561" y="1478"/>
              <a:ext cx="568" cy="590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rgbClr val="D60093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X</a:t>
              </a:r>
              <a:r>
                <a:rPr lang="en-US" sz="28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</a:t>
              </a:r>
              <a:endPara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9711" name="Rectangle 15"/>
            <p:cNvSpPr>
              <a:spLocks noChangeArrowheads="1"/>
            </p:cNvSpPr>
            <p:nvPr/>
          </p:nvSpPr>
          <p:spPr bwMode="auto">
            <a:xfrm>
              <a:off x="2720" y="2205"/>
              <a:ext cx="272" cy="59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>
                  <a:latin typeface="Monotype Sorts" pitchFamily="2" charset="2"/>
                </a:rPr>
                <a:t>l</a:t>
              </a:r>
            </a:p>
            <a:p>
              <a:pPr algn="ctr"/>
              <a:r>
                <a:rPr lang="en-US" sz="1600">
                  <a:latin typeface="Monotype Sorts" pitchFamily="2" charset="2"/>
                </a:rPr>
                <a:t>l</a:t>
              </a:r>
            </a:p>
            <a:p>
              <a:pPr algn="ctr"/>
              <a:r>
                <a:rPr lang="en-US" sz="1600">
                  <a:latin typeface="Monotype Sorts" pitchFamily="2" charset="2"/>
                </a:rPr>
                <a:t>l</a:t>
              </a:r>
            </a:p>
          </p:txBody>
        </p:sp>
        <p:sp>
          <p:nvSpPr>
            <p:cNvPr id="29712" name="Oval 16"/>
            <p:cNvSpPr>
              <a:spLocks noChangeArrowheads="1"/>
            </p:cNvSpPr>
            <p:nvPr/>
          </p:nvSpPr>
          <p:spPr bwMode="auto">
            <a:xfrm>
              <a:off x="2561" y="2862"/>
              <a:ext cx="568" cy="590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rgbClr val="FFFF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 dirty="0" err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X</a:t>
              </a:r>
              <a:r>
                <a:rPr lang="en-US" sz="2800" b="1" baseline="-25000" dirty="0" err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n</a:t>
              </a:r>
              <a:endParaRPr lang="en-US" sz="28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9713" name="Rectangle 17"/>
            <p:cNvSpPr>
              <a:spLocks noChangeArrowheads="1"/>
            </p:cNvSpPr>
            <p:nvPr/>
          </p:nvSpPr>
          <p:spPr bwMode="auto">
            <a:xfrm>
              <a:off x="2404" y="3566"/>
              <a:ext cx="884" cy="6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>
                  <a:latin typeface="Bookman Old Style" pitchFamily="18" charset="0"/>
                </a:rPr>
                <a:t>Input</a:t>
              </a:r>
            </a:p>
            <a:p>
              <a:pPr algn="ctr"/>
              <a:r>
                <a:rPr lang="en-US" sz="2800" b="1">
                  <a:latin typeface="Bookman Old Style" pitchFamily="18" charset="0"/>
                </a:rPr>
                <a:t>Units</a:t>
              </a:r>
            </a:p>
          </p:txBody>
        </p:sp>
      </p:grpSp>
      <p:grpSp>
        <p:nvGrpSpPr>
          <p:cNvPr id="29714" name="Group 18"/>
          <p:cNvGrpSpPr>
            <a:grpSpLocks/>
          </p:cNvGrpSpPr>
          <p:nvPr/>
        </p:nvGrpSpPr>
        <p:grpSpPr bwMode="auto">
          <a:xfrm>
            <a:off x="7129463" y="1231900"/>
            <a:ext cx="1403350" cy="5400675"/>
            <a:chOff x="4491" y="776"/>
            <a:chExt cx="884" cy="3402"/>
          </a:xfrm>
        </p:grpSpPr>
        <p:sp>
          <p:nvSpPr>
            <p:cNvPr id="29715" name="Oval 19"/>
            <p:cNvSpPr>
              <a:spLocks noChangeArrowheads="1"/>
            </p:cNvSpPr>
            <p:nvPr/>
          </p:nvSpPr>
          <p:spPr bwMode="auto">
            <a:xfrm>
              <a:off x="4580" y="776"/>
              <a:ext cx="568" cy="590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Y</a:t>
              </a:r>
              <a:r>
                <a:rPr lang="en-US" sz="28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</a:t>
              </a:r>
              <a:endPara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9716" name="Oval 20"/>
            <p:cNvSpPr>
              <a:spLocks noChangeArrowheads="1"/>
            </p:cNvSpPr>
            <p:nvPr/>
          </p:nvSpPr>
          <p:spPr bwMode="auto">
            <a:xfrm>
              <a:off x="4580" y="1478"/>
              <a:ext cx="568" cy="590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Y</a:t>
              </a:r>
              <a:r>
                <a:rPr lang="en-US" sz="28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</a:t>
              </a:r>
              <a:endPara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9717" name="Oval 21"/>
            <p:cNvSpPr>
              <a:spLocks noChangeArrowheads="1"/>
            </p:cNvSpPr>
            <p:nvPr/>
          </p:nvSpPr>
          <p:spPr bwMode="auto">
            <a:xfrm>
              <a:off x="4580" y="2862"/>
              <a:ext cx="568" cy="590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Y</a:t>
              </a:r>
              <a:r>
                <a:rPr lang="en-US" sz="28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m</a:t>
              </a:r>
              <a:endPara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9718" name="Rectangle 22"/>
            <p:cNvSpPr>
              <a:spLocks noChangeArrowheads="1"/>
            </p:cNvSpPr>
            <p:nvPr/>
          </p:nvSpPr>
          <p:spPr bwMode="auto">
            <a:xfrm>
              <a:off x="4739" y="2205"/>
              <a:ext cx="272" cy="59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>
                  <a:latin typeface="Monotype Sorts" pitchFamily="2" charset="2"/>
                </a:rPr>
                <a:t>l</a:t>
              </a:r>
            </a:p>
            <a:p>
              <a:pPr algn="ctr"/>
              <a:r>
                <a:rPr lang="en-US" sz="1600">
                  <a:latin typeface="Monotype Sorts" pitchFamily="2" charset="2"/>
                </a:rPr>
                <a:t>l</a:t>
              </a:r>
            </a:p>
            <a:p>
              <a:pPr algn="ctr"/>
              <a:r>
                <a:rPr lang="en-US" sz="1600">
                  <a:latin typeface="Monotype Sorts" pitchFamily="2" charset="2"/>
                </a:rPr>
                <a:t>l</a:t>
              </a:r>
            </a:p>
          </p:txBody>
        </p:sp>
        <p:sp>
          <p:nvSpPr>
            <p:cNvPr id="29719" name="Rectangle 23"/>
            <p:cNvSpPr>
              <a:spLocks noChangeArrowheads="1"/>
            </p:cNvSpPr>
            <p:nvPr/>
          </p:nvSpPr>
          <p:spPr bwMode="auto">
            <a:xfrm>
              <a:off x="4491" y="3566"/>
              <a:ext cx="884" cy="6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>
                  <a:latin typeface="Bookman Old Style" pitchFamily="18" charset="0"/>
                </a:rPr>
                <a:t>Output</a:t>
              </a:r>
            </a:p>
            <a:p>
              <a:pPr algn="ctr"/>
              <a:r>
                <a:rPr lang="en-US" sz="2800" b="1">
                  <a:latin typeface="Bookman Old Style" pitchFamily="18" charset="0"/>
                </a:rPr>
                <a:t>Units</a:t>
              </a:r>
            </a:p>
          </p:txBody>
        </p:sp>
      </p:grpSp>
      <p:grpSp>
        <p:nvGrpSpPr>
          <p:cNvPr id="29720" name="Group 24"/>
          <p:cNvGrpSpPr>
            <a:grpSpLocks/>
          </p:cNvGrpSpPr>
          <p:nvPr/>
        </p:nvGrpSpPr>
        <p:grpSpPr bwMode="auto">
          <a:xfrm>
            <a:off x="792163" y="107950"/>
            <a:ext cx="5076825" cy="800100"/>
            <a:chOff x="816" y="68"/>
            <a:chExt cx="3198" cy="504"/>
          </a:xfrm>
        </p:grpSpPr>
        <p:sp>
          <p:nvSpPr>
            <p:cNvPr id="29721" name="AutoShape 25"/>
            <p:cNvSpPr>
              <a:spLocks noChangeArrowheads="1"/>
            </p:cNvSpPr>
            <p:nvPr/>
          </p:nvSpPr>
          <p:spPr bwMode="auto">
            <a:xfrm>
              <a:off x="816" y="68"/>
              <a:ext cx="3198" cy="504"/>
            </a:xfrm>
            <a:prstGeom prst="roundRect">
              <a:avLst>
                <a:gd name="adj" fmla="val 16667"/>
              </a:avLst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2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907" y="141"/>
              <a:ext cx="3039" cy="3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noFill/>
                    <a:round/>
                    <a:headEnd type="none" w="sm" len="sm"/>
                    <a:tailEnd type="none" w="sm" len="sm"/>
                  </a:ln>
                  <a:gradFill rotWithShape="0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algn="ctr" rotWithShape="0">
                      <a:srgbClr val="C0C0C0">
                        <a:alpha val="80000"/>
                      </a:srgbClr>
                    </a:outerShdw>
                  </a:effectLst>
                  <a:latin typeface="Impact"/>
                </a:rPr>
                <a:t>Model 1: A Single Layer Net</a:t>
              </a:r>
            </a:p>
          </p:txBody>
        </p:sp>
      </p:grpSp>
      <p:grpSp>
        <p:nvGrpSpPr>
          <p:cNvPr id="29727" name="Group 31"/>
          <p:cNvGrpSpPr>
            <a:grpSpLocks/>
          </p:cNvGrpSpPr>
          <p:nvPr/>
        </p:nvGrpSpPr>
        <p:grpSpPr bwMode="auto">
          <a:xfrm>
            <a:off x="6408738" y="800100"/>
            <a:ext cx="647700" cy="4968875"/>
            <a:chOff x="4037" y="504"/>
            <a:chExt cx="408" cy="3130"/>
          </a:xfrm>
        </p:grpSpPr>
        <p:sp>
          <p:nvSpPr>
            <p:cNvPr id="29728" name="AutoShape 32"/>
            <p:cNvSpPr>
              <a:spLocks noChangeArrowheads="1"/>
            </p:cNvSpPr>
            <p:nvPr/>
          </p:nvSpPr>
          <p:spPr bwMode="auto">
            <a:xfrm>
              <a:off x="4037" y="504"/>
              <a:ext cx="408" cy="227"/>
            </a:xfrm>
            <a:prstGeom prst="roundRect">
              <a:avLst>
                <a:gd name="adj" fmla="val 16667"/>
              </a:avLst>
            </a:prstGeom>
            <a:solidFill>
              <a:srgbClr val="66FF66">
                <a:alpha val="50000"/>
              </a:srgbClr>
            </a:soli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11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9729" name="AutoShape 33"/>
            <p:cNvSpPr>
              <a:spLocks noChangeArrowheads="1"/>
            </p:cNvSpPr>
            <p:nvPr/>
          </p:nvSpPr>
          <p:spPr bwMode="auto">
            <a:xfrm>
              <a:off x="4037" y="867"/>
              <a:ext cx="408" cy="227"/>
            </a:xfrm>
            <a:prstGeom prst="roundRect">
              <a:avLst>
                <a:gd name="adj" fmla="val 16667"/>
              </a:avLst>
            </a:prstGeom>
            <a:solidFill>
              <a:srgbClr val="D60093">
                <a:alpha val="50000"/>
              </a:srgbClr>
            </a:soli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21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9730" name="AutoShape 34"/>
            <p:cNvSpPr>
              <a:spLocks noChangeArrowheads="1"/>
            </p:cNvSpPr>
            <p:nvPr/>
          </p:nvSpPr>
          <p:spPr bwMode="auto">
            <a:xfrm>
              <a:off x="4037" y="1116"/>
              <a:ext cx="408" cy="227"/>
            </a:xfrm>
            <a:prstGeom prst="roundRect">
              <a:avLst>
                <a:gd name="adj" fmla="val 16667"/>
              </a:avLst>
            </a:prstGeom>
            <a:solidFill>
              <a:srgbClr val="FFFF00">
                <a:alpha val="50000"/>
              </a:srgbClr>
            </a:soli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31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9731" name="AutoShape 35"/>
            <p:cNvSpPr>
              <a:spLocks noChangeArrowheads="1"/>
            </p:cNvSpPr>
            <p:nvPr/>
          </p:nvSpPr>
          <p:spPr bwMode="auto">
            <a:xfrm>
              <a:off x="4037" y="1389"/>
              <a:ext cx="408" cy="227"/>
            </a:xfrm>
            <a:prstGeom prst="roundRect">
              <a:avLst>
                <a:gd name="adj" fmla="val 16667"/>
              </a:avLst>
            </a:prstGeom>
            <a:solidFill>
              <a:srgbClr val="66FF66">
                <a:alpha val="50000"/>
              </a:srgbClr>
            </a:soli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12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9732" name="AutoShape 36"/>
            <p:cNvSpPr>
              <a:spLocks noChangeArrowheads="1"/>
            </p:cNvSpPr>
            <p:nvPr/>
          </p:nvSpPr>
          <p:spPr bwMode="auto">
            <a:xfrm>
              <a:off x="4037" y="2183"/>
              <a:ext cx="408" cy="227"/>
            </a:xfrm>
            <a:prstGeom prst="roundRect">
              <a:avLst>
                <a:gd name="adj" fmla="val 16667"/>
              </a:avLst>
            </a:prstGeom>
            <a:solidFill>
              <a:srgbClr val="FFFF00">
                <a:alpha val="50000"/>
              </a:srgbClr>
            </a:soli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32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9733" name="AutoShape 37"/>
            <p:cNvSpPr>
              <a:spLocks noChangeArrowheads="1"/>
            </p:cNvSpPr>
            <p:nvPr/>
          </p:nvSpPr>
          <p:spPr bwMode="auto">
            <a:xfrm>
              <a:off x="4037" y="2885"/>
              <a:ext cx="408" cy="227"/>
            </a:xfrm>
            <a:prstGeom prst="roundRect">
              <a:avLst>
                <a:gd name="adj" fmla="val 16667"/>
              </a:avLst>
            </a:prstGeom>
            <a:solidFill>
              <a:srgbClr val="66FF66">
                <a:alpha val="50000"/>
              </a:srgbClr>
            </a:soli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13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9734" name="AutoShape 38"/>
            <p:cNvSpPr>
              <a:spLocks noChangeArrowheads="1"/>
            </p:cNvSpPr>
            <p:nvPr/>
          </p:nvSpPr>
          <p:spPr bwMode="auto">
            <a:xfrm>
              <a:off x="4037" y="3134"/>
              <a:ext cx="408" cy="227"/>
            </a:xfrm>
            <a:prstGeom prst="roundRect">
              <a:avLst>
                <a:gd name="adj" fmla="val 16667"/>
              </a:avLst>
            </a:prstGeom>
            <a:solidFill>
              <a:srgbClr val="D60093">
                <a:alpha val="50000"/>
              </a:srgbClr>
            </a:soli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2m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9735" name="AutoShape 39"/>
            <p:cNvSpPr>
              <a:spLocks noChangeArrowheads="1"/>
            </p:cNvSpPr>
            <p:nvPr/>
          </p:nvSpPr>
          <p:spPr bwMode="auto">
            <a:xfrm>
              <a:off x="4037" y="3407"/>
              <a:ext cx="408" cy="227"/>
            </a:xfrm>
            <a:prstGeom prst="roundRect">
              <a:avLst>
                <a:gd name="adj" fmla="val 16667"/>
              </a:avLst>
            </a:prstGeom>
            <a:solidFill>
              <a:srgbClr val="FFFF00">
                <a:alpha val="50000"/>
              </a:srgbClr>
            </a:soli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nm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9736" name="AutoShape 40"/>
            <p:cNvSpPr>
              <a:spLocks noChangeArrowheads="1"/>
            </p:cNvSpPr>
            <p:nvPr/>
          </p:nvSpPr>
          <p:spPr bwMode="auto">
            <a:xfrm>
              <a:off x="4037" y="1684"/>
              <a:ext cx="408" cy="227"/>
            </a:xfrm>
            <a:prstGeom prst="roundRect">
              <a:avLst>
                <a:gd name="adj" fmla="val 16667"/>
              </a:avLst>
            </a:prstGeom>
            <a:solidFill>
              <a:srgbClr val="D60093">
                <a:alpha val="50000"/>
              </a:srgbClr>
            </a:soli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22</a:t>
              </a:r>
            </a:p>
          </p:txBody>
        </p:sp>
      </p:grp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"/>
          <p:cNvGrpSpPr>
            <a:grpSpLocks/>
          </p:cNvGrpSpPr>
          <p:nvPr/>
        </p:nvGrpSpPr>
        <p:grpSpPr bwMode="auto">
          <a:xfrm>
            <a:off x="1857375" y="107950"/>
            <a:ext cx="5076825" cy="800100"/>
            <a:chOff x="499" y="68"/>
            <a:chExt cx="3198" cy="504"/>
          </a:xfrm>
        </p:grpSpPr>
        <p:sp>
          <p:nvSpPr>
            <p:cNvPr id="30723" name="AutoShape 3"/>
            <p:cNvSpPr>
              <a:spLocks noChangeArrowheads="1"/>
            </p:cNvSpPr>
            <p:nvPr/>
          </p:nvSpPr>
          <p:spPr bwMode="auto">
            <a:xfrm>
              <a:off x="499" y="68"/>
              <a:ext cx="3198" cy="504"/>
            </a:xfrm>
            <a:prstGeom prst="roundRect">
              <a:avLst>
                <a:gd name="adj" fmla="val 16667"/>
              </a:avLst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4" name="WordArt 4"/>
            <p:cNvSpPr>
              <a:spLocks noChangeArrowheads="1" noChangeShapeType="1" noTextEdit="1"/>
            </p:cNvSpPr>
            <p:nvPr/>
          </p:nvSpPr>
          <p:spPr bwMode="auto">
            <a:xfrm>
              <a:off x="590" y="141"/>
              <a:ext cx="3039" cy="3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noFill/>
                    <a:round/>
                    <a:headEnd type="none" w="sm" len="sm"/>
                    <a:tailEnd type="none" w="sm" len="sm"/>
                  </a:ln>
                  <a:gradFill rotWithShape="0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algn="ctr" rotWithShape="0">
                      <a:srgbClr val="C0C0C0">
                        <a:alpha val="80000"/>
                      </a:srgbClr>
                    </a:outerShdw>
                  </a:effectLst>
                  <a:latin typeface="Impact"/>
                </a:rPr>
                <a:t>Model 2: A Multi-Layer Net</a:t>
              </a:r>
            </a:p>
          </p:txBody>
        </p:sp>
      </p:grpSp>
      <p:grpSp>
        <p:nvGrpSpPr>
          <p:cNvPr id="30725" name="Group 5"/>
          <p:cNvGrpSpPr>
            <a:grpSpLocks/>
          </p:cNvGrpSpPr>
          <p:nvPr/>
        </p:nvGrpSpPr>
        <p:grpSpPr bwMode="auto">
          <a:xfrm>
            <a:off x="179388" y="1196975"/>
            <a:ext cx="3060700" cy="3887788"/>
            <a:chOff x="113" y="754"/>
            <a:chExt cx="1928" cy="2449"/>
          </a:xfrm>
        </p:grpSpPr>
        <p:sp>
          <p:nvSpPr>
            <p:cNvPr id="30726" name="AutoShape 6" descr="Large grid"/>
            <p:cNvSpPr>
              <a:spLocks noChangeArrowheads="1"/>
            </p:cNvSpPr>
            <p:nvPr/>
          </p:nvSpPr>
          <p:spPr bwMode="auto">
            <a:xfrm>
              <a:off x="113" y="754"/>
              <a:ext cx="1928" cy="1747"/>
            </a:xfrm>
            <a:prstGeom prst="rightArrow">
              <a:avLst>
                <a:gd name="adj1" fmla="val 87657"/>
                <a:gd name="adj2" fmla="val 19691"/>
              </a:avLst>
            </a:prstGeom>
            <a:pattFill prst="lgGrid">
              <a:fgClr>
                <a:schemeClr val="accent1"/>
              </a:fgClr>
              <a:bgClr>
                <a:schemeClr val="bg2"/>
              </a:bgClr>
            </a:patt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27" name="Rectangle 7"/>
            <p:cNvSpPr>
              <a:spLocks noChangeArrowheads="1"/>
            </p:cNvSpPr>
            <p:nvPr/>
          </p:nvSpPr>
          <p:spPr bwMode="auto">
            <a:xfrm>
              <a:off x="272" y="2494"/>
              <a:ext cx="1429" cy="709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>
                  <a:latin typeface="Bookman Old Style" pitchFamily="18" charset="0"/>
                </a:rPr>
                <a:t>Biological </a:t>
              </a:r>
            </a:p>
            <a:p>
              <a:pPr algn="ctr"/>
              <a:r>
                <a:rPr lang="en-US" sz="2800" b="1">
                  <a:latin typeface="Bookman Old Style" pitchFamily="18" charset="0"/>
                </a:rPr>
                <a:t>Neurons </a:t>
              </a:r>
            </a:p>
            <a:p>
              <a:pPr algn="ctr"/>
              <a:r>
                <a:rPr lang="en-US" sz="2800" b="1">
                  <a:latin typeface="Bookman Old Style" pitchFamily="18" charset="0"/>
                </a:rPr>
                <a:t>In Action</a:t>
              </a:r>
            </a:p>
          </p:txBody>
        </p:sp>
        <p:grpSp>
          <p:nvGrpSpPr>
            <p:cNvPr id="30728" name="Group 8"/>
            <p:cNvGrpSpPr>
              <a:grpSpLocks/>
            </p:cNvGrpSpPr>
            <p:nvPr/>
          </p:nvGrpSpPr>
          <p:grpSpPr bwMode="auto">
            <a:xfrm>
              <a:off x="245" y="958"/>
              <a:ext cx="1433" cy="1338"/>
              <a:chOff x="245" y="958"/>
              <a:chExt cx="1433" cy="1338"/>
            </a:xfrm>
          </p:grpSpPr>
          <p:pic>
            <p:nvPicPr>
              <p:cNvPr id="30729" name="Picture 9" descr="cellvhs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rot="10800000">
                <a:off x="934" y="958"/>
                <a:ext cx="744" cy="13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730" name="Picture 10" descr="cellvhs"/>
              <p:cNvPicPr>
                <a:picLocks noChangeAspect="1" noChangeArrowheads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 flipV="1">
                <a:off x="245" y="958"/>
                <a:ext cx="730" cy="1338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</p:pic>
        </p:grpSp>
      </p:grpSp>
      <p:grpSp>
        <p:nvGrpSpPr>
          <p:cNvPr id="30731" name="Group 11"/>
          <p:cNvGrpSpPr>
            <a:grpSpLocks/>
          </p:cNvGrpSpPr>
          <p:nvPr/>
        </p:nvGrpSpPr>
        <p:grpSpPr bwMode="auto">
          <a:xfrm>
            <a:off x="5437188" y="1628775"/>
            <a:ext cx="1403350" cy="5005388"/>
            <a:chOff x="3425" y="1026"/>
            <a:chExt cx="884" cy="3153"/>
          </a:xfrm>
        </p:grpSpPr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>
              <a:off x="3652" y="2364"/>
              <a:ext cx="272" cy="4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>
                  <a:latin typeface="Monotype Sorts" pitchFamily="2" charset="2"/>
                </a:rPr>
                <a:t>l</a:t>
              </a:r>
            </a:p>
            <a:p>
              <a:pPr algn="ctr"/>
              <a:r>
                <a:rPr lang="en-US" sz="1200">
                  <a:latin typeface="Monotype Sorts" pitchFamily="2" charset="2"/>
                </a:rPr>
                <a:t>l</a:t>
              </a:r>
            </a:p>
            <a:p>
              <a:pPr algn="ctr"/>
              <a:r>
                <a:rPr lang="en-US" sz="1200">
                  <a:latin typeface="Monotype Sorts" pitchFamily="2" charset="2"/>
                </a:rPr>
                <a:t>l</a:t>
              </a:r>
            </a:p>
          </p:txBody>
        </p:sp>
        <p:sp>
          <p:nvSpPr>
            <p:cNvPr id="30733" name="Rectangle 13"/>
            <p:cNvSpPr>
              <a:spLocks noChangeArrowheads="1"/>
            </p:cNvSpPr>
            <p:nvPr/>
          </p:nvSpPr>
          <p:spPr bwMode="auto">
            <a:xfrm>
              <a:off x="3425" y="3567"/>
              <a:ext cx="884" cy="6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>
                  <a:latin typeface="Bookman Old Style" pitchFamily="18" charset="0"/>
                </a:rPr>
                <a:t>Hidden</a:t>
              </a:r>
            </a:p>
            <a:p>
              <a:pPr algn="ctr"/>
              <a:r>
                <a:rPr lang="en-US" sz="2800" b="1">
                  <a:latin typeface="Bookman Old Style" pitchFamily="18" charset="0"/>
                </a:rPr>
                <a:t>Units</a:t>
              </a:r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3652" y="1502"/>
              <a:ext cx="272" cy="4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1200">
                  <a:latin typeface="Monotype Sorts" pitchFamily="2" charset="2"/>
                </a:rPr>
                <a:t>l</a:t>
              </a:r>
            </a:p>
            <a:p>
              <a:pPr algn="ctr"/>
              <a:r>
                <a:rPr lang="en-US" sz="1200">
                  <a:latin typeface="Monotype Sorts" pitchFamily="2" charset="2"/>
                </a:rPr>
                <a:t>l</a:t>
              </a:r>
            </a:p>
            <a:p>
              <a:pPr algn="ctr"/>
              <a:r>
                <a:rPr lang="en-US" sz="1200">
                  <a:latin typeface="Monotype Sorts" pitchFamily="2" charset="2"/>
                </a:rPr>
                <a:t>l</a:t>
              </a:r>
            </a:p>
          </p:txBody>
        </p:sp>
        <p:sp>
          <p:nvSpPr>
            <p:cNvPr id="30735" name="Oval 15"/>
            <p:cNvSpPr>
              <a:spLocks noChangeArrowheads="1"/>
            </p:cNvSpPr>
            <p:nvPr/>
          </p:nvSpPr>
          <p:spPr bwMode="auto">
            <a:xfrm>
              <a:off x="3582" y="1026"/>
              <a:ext cx="437" cy="454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rgbClr val="00CC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Z</a:t>
              </a:r>
              <a:r>
                <a:rPr lang="en-US" sz="28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</a:t>
              </a:r>
              <a:endPara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0736" name="Oval 16"/>
            <p:cNvSpPr>
              <a:spLocks noChangeArrowheads="1"/>
            </p:cNvSpPr>
            <p:nvPr/>
          </p:nvSpPr>
          <p:spPr bwMode="auto">
            <a:xfrm>
              <a:off x="3561" y="1934"/>
              <a:ext cx="437" cy="454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rgbClr val="00CC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Z</a:t>
              </a:r>
              <a:r>
                <a:rPr lang="en-US" sz="28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Curlz MT" pitchFamily="82" charset="0"/>
                </a:rPr>
                <a:t>j</a:t>
              </a:r>
              <a:endPara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Curlz MT" pitchFamily="82" charset="0"/>
              </a:endParaRPr>
            </a:p>
          </p:txBody>
        </p:sp>
        <p:sp>
          <p:nvSpPr>
            <p:cNvPr id="30737" name="Oval 17"/>
            <p:cNvSpPr>
              <a:spLocks noChangeArrowheads="1"/>
            </p:cNvSpPr>
            <p:nvPr/>
          </p:nvSpPr>
          <p:spPr bwMode="auto">
            <a:xfrm>
              <a:off x="3561" y="2795"/>
              <a:ext cx="437" cy="454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rgbClr val="00CC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Z</a:t>
              </a:r>
              <a:r>
                <a:rPr lang="en-US" sz="28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p</a:t>
              </a:r>
              <a:endPara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</p:grpSp>
      <p:grpSp>
        <p:nvGrpSpPr>
          <p:cNvPr id="30738" name="Group 18"/>
          <p:cNvGrpSpPr>
            <a:grpSpLocks/>
          </p:cNvGrpSpPr>
          <p:nvPr/>
        </p:nvGrpSpPr>
        <p:grpSpPr bwMode="auto">
          <a:xfrm>
            <a:off x="7561263" y="1233488"/>
            <a:ext cx="1403350" cy="5400675"/>
            <a:chOff x="4763" y="777"/>
            <a:chExt cx="884" cy="3402"/>
          </a:xfrm>
        </p:grpSpPr>
        <p:sp>
          <p:nvSpPr>
            <p:cNvPr id="30739" name="Rectangle 19"/>
            <p:cNvSpPr>
              <a:spLocks noChangeArrowheads="1"/>
            </p:cNvSpPr>
            <p:nvPr/>
          </p:nvSpPr>
          <p:spPr bwMode="auto">
            <a:xfrm>
              <a:off x="4763" y="3567"/>
              <a:ext cx="884" cy="6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>
                  <a:latin typeface="Bookman Old Style" pitchFamily="18" charset="0"/>
                </a:rPr>
                <a:t>Output</a:t>
              </a:r>
            </a:p>
            <a:p>
              <a:pPr algn="ctr"/>
              <a:r>
                <a:rPr lang="en-US" sz="2800" b="1">
                  <a:latin typeface="Bookman Old Style" pitchFamily="18" charset="0"/>
                </a:rPr>
                <a:t>Units</a:t>
              </a:r>
            </a:p>
          </p:txBody>
        </p:sp>
        <p:grpSp>
          <p:nvGrpSpPr>
            <p:cNvPr id="30740" name="Group 20"/>
            <p:cNvGrpSpPr>
              <a:grpSpLocks/>
            </p:cNvGrpSpPr>
            <p:nvPr/>
          </p:nvGrpSpPr>
          <p:grpSpPr bwMode="auto">
            <a:xfrm>
              <a:off x="4899" y="777"/>
              <a:ext cx="458" cy="2767"/>
              <a:chOff x="4899" y="777"/>
              <a:chExt cx="458" cy="2767"/>
            </a:xfrm>
          </p:grpSpPr>
          <p:sp>
            <p:nvSpPr>
              <p:cNvPr id="30741" name="Oval 21"/>
              <p:cNvSpPr>
                <a:spLocks noChangeArrowheads="1"/>
              </p:cNvSpPr>
              <p:nvPr/>
            </p:nvSpPr>
            <p:spPr bwMode="auto">
              <a:xfrm>
                <a:off x="4920" y="777"/>
                <a:ext cx="437" cy="454"/>
              </a:xfrm>
              <a:prstGeom prst="ellipse">
                <a:avLst/>
              </a:prstGeom>
              <a:solidFill>
                <a:schemeClr val="accent1"/>
              </a:solidFill>
              <a:ln w="38100">
                <a:solidFill>
                  <a:srgbClr val="00CC00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800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Y</a:t>
                </a:r>
                <a:r>
                  <a:rPr lang="en-US" sz="2800" b="1" baseline="-25000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1</a:t>
                </a:r>
                <a:endPara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30742" name="Rectangle 22"/>
              <p:cNvSpPr>
                <a:spLocks noChangeArrowheads="1"/>
              </p:cNvSpPr>
              <p:nvPr/>
            </p:nvSpPr>
            <p:spPr bwMode="auto">
              <a:xfrm>
                <a:off x="4990" y="2569"/>
                <a:ext cx="272" cy="431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200">
                    <a:latin typeface="Monotype Sorts" pitchFamily="2" charset="2"/>
                  </a:rPr>
                  <a:t>l</a:t>
                </a:r>
              </a:p>
              <a:p>
                <a:pPr algn="ctr"/>
                <a:r>
                  <a:rPr lang="en-US" sz="1200">
                    <a:latin typeface="Monotype Sorts" pitchFamily="2" charset="2"/>
                  </a:rPr>
                  <a:t>l</a:t>
                </a:r>
              </a:p>
              <a:p>
                <a:pPr algn="ctr"/>
                <a:r>
                  <a:rPr lang="en-US" sz="1200">
                    <a:latin typeface="Monotype Sorts" pitchFamily="2" charset="2"/>
                  </a:rPr>
                  <a:t>l</a:t>
                </a:r>
              </a:p>
            </p:txBody>
          </p:sp>
          <p:sp>
            <p:nvSpPr>
              <p:cNvPr id="30743" name="Oval 23"/>
              <p:cNvSpPr>
                <a:spLocks noChangeArrowheads="1"/>
              </p:cNvSpPr>
              <p:nvPr/>
            </p:nvSpPr>
            <p:spPr bwMode="auto">
              <a:xfrm>
                <a:off x="4899" y="1934"/>
                <a:ext cx="437" cy="454"/>
              </a:xfrm>
              <a:prstGeom prst="ellipse">
                <a:avLst/>
              </a:prstGeom>
              <a:solidFill>
                <a:schemeClr val="accent1"/>
              </a:solidFill>
              <a:ln w="38100">
                <a:solidFill>
                  <a:srgbClr val="00CC00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800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Y</a:t>
                </a:r>
                <a:r>
                  <a:rPr lang="en-US" sz="2800" b="1" baseline="-25000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k</a:t>
                </a:r>
                <a:endPara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30744" name="Rectangle 24"/>
              <p:cNvSpPr>
                <a:spLocks noChangeArrowheads="1"/>
              </p:cNvSpPr>
              <p:nvPr/>
            </p:nvSpPr>
            <p:spPr bwMode="auto">
              <a:xfrm>
                <a:off x="4990" y="1412"/>
                <a:ext cx="272" cy="431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200">
                    <a:latin typeface="Monotype Sorts" pitchFamily="2" charset="2"/>
                  </a:rPr>
                  <a:t>l</a:t>
                </a:r>
              </a:p>
              <a:p>
                <a:pPr algn="ctr"/>
                <a:r>
                  <a:rPr lang="en-US" sz="1200">
                    <a:latin typeface="Monotype Sorts" pitchFamily="2" charset="2"/>
                  </a:rPr>
                  <a:t>l</a:t>
                </a:r>
              </a:p>
              <a:p>
                <a:pPr algn="ctr"/>
                <a:r>
                  <a:rPr lang="en-US" sz="1200">
                    <a:latin typeface="Monotype Sorts" pitchFamily="2" charset="2"/>
                  </a:rPr>
                  <a:t>l</a:t>
                </a:r>
              </a:p>
            </p:txBody>
          </p:sp>
          <p:sp>
            <p:nvSpPr>
              <p:cNvPr id="30745" name="Oval 25"/>
              <p:cNvSpPr>
                <a:spLocks noChangeArrowheads="1"/>
              </p:cNvSpPr>
              <p:nvPr/>
            </p:nvSpPr>
            <p:spPr bwMode="auto">
              <a:xfrm>
                <a:off x="4899" y="3090"/>
                <a:ext cx="437" cy="454"/>
              </a:xfrm>
              <a:prstGeom prst="ellipse">
                <a:avLst/>
              </a:prstGeom>
              <a:solidFill>
                <a:schemeClr val="accent1"/>
              </a:solidFill>
              <a:ln w="38100">
                <a:solidFill>
                  <a:srgbClr val="00CC00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800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Y</a:t>
                </a:r>
                <a:r>
                  <a:rPr lang="en-US" sz="2800" b="1" baseline="-25000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m</a:t>
                </a:r>
                <a:endPara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endParaRPr>
              </a:p>
            </p:txBody>
          </p:sp>
        </p:grpSp>
      </p:grpSp>
      <p:grpSp>
        <p:nvGrpSpPr>
          <p:cNvPr id="30746" name="Group 26"/>
          <p:cNvGrpSpPr>
            <a:grpSpLocks/>
          </p:cNvGrpSpPr>
          <p:nvPr/>
        </p:nvGrpSpPr>
        <p:grpSpPr bwMode="auto">
          <a:xfrm>
            <a:off x="3276600" y="1231900"/>
            <a:ext cx="1403350" cy="5400675"/>
            <a:chOff x="2064" y="776"/>
            <a:chExt cx="884" cy="3402"/>
          </a:xfrm>
        </p:grpSpPr>
        <p:sp>
          <p:nvSpPr>
            <p:cNvPr id="30747" name="Rectangle 27"/>
            <p:cNvSpPr>
              <a:spLocks noChangeArrowheads="1"/>
            </p:cNvSpPr>
            <p:nvPr/>
          </p:nvSpPr>
          <p:spPr bwMode="auto">
            <a:xfrm>
              <a:off x="2064" y="3566"/>
              <a:ext cx="884" cy="61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>
                  <a:latin typeface="Bookman Old Style" pitchFamily="18" charset="0"/>
                </a:rPr>
                <a:t>Input</a:t>
              </a:r>
            </a:p>
            <a:p>
              <a:pPr algn="ctr"/>
              <a:r>
                <a:rPr lang="en-US" sz="2800" b="1">
                  <a:latin typeface="Bookman Old Style" pitchFamily="18" charset="0"/>
                </a:rPr>
                <a:t>Units</a:t>
              </a:r>
            </a:p>
          </p:txBody>
        </p:sp>
        <p:grpSp>
          <p:nvGrpSpPr>
            <p:cNvPr id="30748" name="Group 28"/>
            <p:cNvGrpSpPr>
              <a:grpSpLocks/>
            </p:cNvGrpSpPr>
            <p:nvPr/>
          </p:nvGrpSpPr>
          <p:grpSpPr bwMode="auto">
            <a:xfrm>
              <a:off x="2200" y="776"/>
              <a:ext cx="458" cy="2767"/>
              <a:chOff x="2200" y="776"/>
              <a:chExt cx="458" cy="2767"/>
            </a:xfrm>
          </p:grpSpPr>
          <p:sp>
            <p:nvSpPr>
              <p:cNvPr id="30749" name="Rectangle 29"/>
              <p:cNvSpPr>
                <a:spLocks noChangeArrowheads="1"/>
              </p:cNvSpPr>
              <p:nvPr/>
            </p:nvSpPr>
            <p:spPr bwMode="auto">
              <a:xfrm>
                <a:off x="2291" y="2568"/>
                <a:ext cx="272" cy="431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200">
                    <a:latin typeface="Monotype Sorts" pitchFamily="2" charset="2"/>
                  </a:rPr>
                  <a:t>l</a:t>
                </a:r>
              </a:p>
              <a:p>
                <a:pPr algn="ctr"/>
                <a:r>
                  <a:rPr lang="en-US" sz="1200">
                    <a:latin typeface="Monotype Sorts" pitchFamily="2" charset="2"/>
                  </a:rPr>
                  <a:t>l</a:t>
                </a:r>
              </a:p>
              <a:p>
                <a:pPr algn="ctr"/>
                <a:r>
                  <a:rPr lang="en-US" sz="1200">
                    <a:latin typeface="Monotype Sorts" pitchFamily="2" charset="2"/>
                  </a:rPr>
                  <a:t>l</a:t>
                </a:r>
              </a:p>
            </p:txBody>
          </p:sp>
          <p:sp>
            <p:nvSpPr>
              <p:cNvPr id="30750" name="Rectangle 30"/>
              <p:cNvSpPr>
                <a:spLocks noChangeArrowheads="1"/>
              </p:cNvSpPr>
              <p:nvPr/>
            </p:nvSpPr>
            <p:spPr bwMode="auto">
              <a:xfrm>
                <a:off x="2291" y="1411"/>
                <a:ext cx="272" cy="431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1200">
                    <a:latin typeface="Monotype Sorts" pitchFamily="2" charset="2"/>
                  </a:rPr>
                  <a:t>l</a:t>
                </a:r>
              </a:p>
              <a:p>
                <a:pPr algn="ctr"/>
                <a:r>
                  <a:rPr lang="en-US" sz="1200">
                    <a:latin typeface="Monotype Sorts" pitchFamily="2" charset="2"/>
                  </a:rPr>
                  <a:t>l</a:t>
                </a:r>
              </a:p>
              <a:p>
                <a:pPr algn="ctr"/>
                <a:r>
                  <a:rPr lang="en-US" sz="1200">
                    <a:latin typeface="Monotype Sorts" pitchFamily="2" charset="2"/>
                  </a:rPr>
                  <a:t>l</a:t>
                </a:r>
              </a:p>
            </p:txBody>
          </p:sp>
          <p:sp>
            <p:nvSpPr>
              <p:cNvPr id="30751" name="Oval 31"/>
              <p:cNvSpPr>
                <a:spLocks noChangeArrowheads="1"/>
              </p:cNvSpPr>
              <p:nvPr/>
            </p:nvSpPr>
            <p:spPr bwMode="auto">
              <a:xfrm>
                <a:off x="2200" y="1933"/>
                <a:ext cx="437" cy="454"/>
              </a:xfrm>
              <a:prstGeom prst="ellipse">
                <a:avLst/>
              </a:prstGeom>
              <a:solidFill>
                <a:schemeClr val="accent1"/>
              </a:solidFill>
              <a:ln w="38100">
                <a:solidFill>
                  <a:srgbClr val="00CC00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800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X</a:t>
                </a:r>
                <a:r>
                  <a:rPr lang="en-US" sz="2800" b="1" baseline="-25000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i</a:t>
                </a:r>
                <a:endPara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30752" name="Oval 32"/>
              <p:cNvSpPr>
                <a:spLocks noChangeArrowheads="1"/>
              </p:cNvSpPr>
              <p:nvPr/>
            </p:nvSpPr>
            <p:spPr bwMode="auto">
              <a:xfrm>
                <a:off x="2221" y="776"/>
                <a:ext cx="437" cy="454"/>
              </a:xfrm>
              <a:prstGeom prst="ellipse">
                <a:avLst/>
              </a:prstGeom>
              <a:solidFill>
                <a:schemeClr val="accent1"/>
              </a:solidFill>
              <a:ln w="38100">
                <a:solidFill>
                  <a:srgbClr val="00CC00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800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X</a:t>
                </a:r>
                <a:r>
                  <a:rPr lang="en-US" sz="2800" b="1" baseline="-25000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1</a:t>
                </a:r>
                <a:endPara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30753" name="Oval 33"/>
              <p:cNvSpPr>
                <a:spLocks noChangeArrowheads="1"/>
              </p:cNvSpPr>
              <p:nvPr/>
            </p:nvSpPr>
            <p:spPr bwMode="auto">
              <a:xfrm>
                <a:off x="2200" y="3089"/>
                <a:ext cx="437" cy="454"/>
              </a:xfrm>
              <a:prstGeom prst="ellipse">
                <a:avLst/>
              </a:prstGeom>
              <a:solidFill>
                <a:schemeClr val="accent1"/>
              </a:solidFill>
              <a:ln w="38100">
                <a:solidFill>
                  <a:srgbClr val="00CC00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800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X</a:t>
                </a:r>
                <a:r>
                  <a:rPr lang="en-US" sz="2800" b="1" baseline="-25000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n</a:t>
                </a:r>
                <a:endPara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endParaRPr>
              </a:p>
            </p:txBody>
          </p:sp>
        </p:grpSp>
      </p:grpSp>
      <p:grpSp>
        <p:nvGrpSpPr>
          <p:cNvPr id="30754" name="Group 34"/>
          <p:cNvGrpSpPr>
            <a:grpSpLocks/>
          </p:cNvGrpSpPr>
          <p:nvPr/>
        </p:nvGrpSpPr>
        <p:grpSpPr bwMode="auto">
          <a:xfrm>
            <a:off x="3851275" y="1160463"/>
            <a:ext cx="1981200" cy="4429125"/>
            <a:chOff x="2426" y="731"/>
            <a:chExt cx="1248" cy="2790"/>
          </a:xfrm>
        </p:grpSpPr>
        <p:sp>
          <p:nvSpPr>
            <p:cNvPr id="30755" name="Freeform 35"/>
            <p:cNvSpPr>
              <a:spLocks/>
            </p:cNvSpPr>
            <p:nvPr/>
          </p:nvSpPr>
          <p:spPr bwMode="auto">
            <a:xfrm>
              <a:off x="2449" y="1230"/>
              <a:ext cx="1111" cy="176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8" y="1044"/>
                </a:cxn>
                <a:cxn ang="0">
                  <a:pos x="907" y="1633"/>
                </a:cxn>
                <a:cxn ang="0">
                  <a:pos x="1497" y="1905"/>
                </a:cxn>
              </a:cxnLst>
              <a:rect l="0" t="0" r="r" b="b"/>
              <a:pathLst>
                <a:path w="1497" h="1905">
                  <a:moveTo>
                    <a:pt x="0" y="0"/>
                  </a:moveTo>
                  <a:cubicBezTo>
                    <a:pt x="128" y="386"/>
                    <a:pt x="257" y="772"/>
                    <a:pt x="408" y="1044"/>
                  </a:cubicBezTo>
                  <a:cubicBezTo>
                    <a:pt x="559" y="1316"/>
                    <a:pt x="726" y="1490"/>
                    <a:pt x="907" y="1633"/>
                  </a:cubicBezTo>
                  <a:cubicBezTo>
                    <a:pt x="1088" y="1776"/>
                    <a:pt x="1292" y="1840"/>
                    <a:pt x="1497" y="1905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6" name="Freeform 36"/>
            <p:cNvSpPr>
              <a:spLocks/>
            </p:cNvSpPr>
            <p:nvPr/>
          </p:nvSpPr>
          <p:spPr bwMode="auto">
            <a:xfrm flipV="1">
              <a:off x="2449" y="1321"/>
              <a:ext cx="1134" cy="174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8" y="1044"/>
                </a:cxn>
                <a:cxn ang="0">
                  <a:pos x="907" y="1633"/>
                </a:cxn>
                <a:cxn ang="0">
                  <a:pos x="1497" y="1905"/>
                </a:cxn>
              </a:cxnLst>
              <a:rect l="0" t="0" r="r" b="b"/>
              <a:pathLst>
                <a:path w="1497" h="1905">
                  <a:moveTo>
                    <a:pt x="0" y="0"/>
                  </a:moveTo>
                  <a:cubicBezTo>
                    <a:pt x="128" y="386"/>
                    <a:pt x="257" y="772"/>
                    <a:pt x="408" y="1044"/>
                  </a:cubicBezTo>
                  <a:cubicBezTo>
                    <a:pt x="559" y="1316"/>
                    <a:pt x="726" y="1490"/>
                    <a:pt x="907" y="1633"/>
                  </a:cubicBezTo>
                  <a:cubicBezTo>
                    <a:pt x="1088" y="1776"/>
                    <a:pt x="1292" y="1840"/>
                    <a:pt x="1497" y="1905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7" name="Freeform 37"/>
            <p:cNvSpPr>
              <a:spLocks/>
            </p:cNvSpPr>
            <p:nvPr/>
          </p:nvSpPr>
          <p:spPr bwMode="auto">
            <a:xfrm flipV="1">
              <a:off x="2426" y="1117"/>
              <a:ext cx="1202" cy="79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8" y="1044"/>
                </a:cxn>
                <a:cxn ang="0">
                  <a:pos x="907" y="1633"/>
                </a:cxn>
                <a:cxn ang="0">
                  <a:pos x="1497" y="1905"/>
                </a:cxn>
              </a:cxnLst>
              <a:rect l="0" t="0" r="r" b="b"/>
              <a:pathLst>
                <a:path w="1497" h="1905">
                  <a:moveTo>
                    <a:pt x="0" y="0"/>
                  </a:moveTo>
                  <a:cubicBezTo>
                    <a:pt x="128" y="386"/>
                    <a:pt x="257" y="772"/>
                    <a:pt x="408" y="1044"/>
                  </a:cubicBezTo>
                  <a:cubicBezTo>
                    <a:pt x="559" y="1316"/>
                    <a:pt x="726" y="1490"/>
                    <a:pt x="907" y="1633"/>
                  </a:cubicBezTo>
                  <a:cubicBezTo>
                    <a:pt x="1088" y="1776"/>
                    <a:pt x="1292" y="1840"/>
                    <a:pt x="1497" y="1905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8" name="Freeform 38"/>
            <p:cNvSpPr>
              <a:spLocks/>
            </p:cNvSpPr>
            <p:nvPr/>
          </p:nvSpPr>
          <p:spPr bwMode="auto">
            <a:xfrm>
              <a:off x="2449" y="2387"/>
              <a:ext cx="1157" cy="77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8" y="1044"/>
                </a:cxn>
                <a:cxn ang="0">
                  <a:pos x="907" y="1633"/>
                </a:cxn>
                <a:cxn ang="0">
                  <a:pos x="1497" y="1905"/>
                </a:cxn>
              </a:cxnLst>
              <a:rect l="0" t="0" r="r" b="b"/>
              <a:pathLst>
                <a:path w="1497" h="1905">
                  <a:moveTo>
                    <a:pt x="0" y="0"/>
                  </a:moveTo>
                  <a:cubicBezTo>
                    <a:pt x="128" y="386"/>
                    <a:pt x="257" y="772"/>
                    <a:pt x="408" y="1044"/>
                  </a:cubicBezTo>
                  <a:cubicBezTo>
                    <a:pt x="559" y="1316"/>
                    <a:pt x="726" y="1490"/>
                    <a:pt x="907" y="1633"/>
                  </a:cubicBezTo>
                  <a:cubicBezTo>
                    <a:pt x="1088" y="1776"/>
                    <a:pt x="1292" y="1840"/>
                    <a:pt x="1497" y="1905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59" name="Line 39"/>
            <p:cNvSpPr>
              <a:spLocks noChangeShapeType="1"/>
            </p:cNvSpPr>
            <p:nvPr/>
          </p:nvSpPr>
          <p:spPr bwMode="auto">
            <a:xfrm>
              <a:off x="2653" y="2137"/>
              <a:ext cx="90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0" name="Freeform 40"/>
            <p:cNvSpPr>
              <a:spLocks/>
            </p:cNvSpPr>
            <p:nvPr/>
          </p:nvSpPr>
          <p:spPr bwMode="auto">
            <a:xfrm>
              <a:off x="2631" y="822"/>
              <a:ext cx="1043" cy="231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362" y="4"/>
                </a:cxn>
                <a:cxn ang="0">
                  <a:pos x="748" y="72"/>
                </a:cxn>
                <a:cxn ang="0">
                  <a:pos x="1043" y="231"/>
                </a:cxn>
              </a:cxnLst>
              <a:rect l="0" t="0" r="r" b="b"/>
              <a:pathLst>
                <a:path w="1043" h="231">
                  <a:moveTo>
                    <a:pt x="0" y="49"/>
                  </a:moveTo>
                  <a:cubicBezTo>
                    <a:pt x="118" y="24"/>
                    <a:pt x="237" y="0"/>
                    <a:pt x="362" y="4"/>
                  </a:cubicBezTo>
                  <a:cubicBezTo>
                    <a:pt x="487" y="8"/>
                    <a:pt x="634" y="34"/>
                    <a:pt x="748" y="72"/>
                  </a:cubicBezTo>
                  <a:cubicBezTo>
                    <a:pt x="862" y="110"/>
                    <a:pt x="952" y="170"/>
                    <a:pt x="1043" y="231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1" name="Freeform 41"/>
            <p:cNvSpPr>
              <a:spLocks/>
            </p:cNvSpPr>
            <p:nvPr/>
          </p:nvSpPr>
          <p:spPr bwMode="auto">
            <a:xfrm>
              <a:off x="2631" y="1139"/>
              <a:ext cx="975" cy="86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8" y="1044"/>
                </a:cxn>
                <a:cxn ang="0">
                  <a:pos x="907" y="1633"/>
                </a:cxn>
                <a:cxn ang="0">
                  <a:pos x="1497" y="1905"/>
                </a:cxn>
              </a:cxnLst>
              <a:rect l="0" t="0" r="r" b="b"/>
              <a:pathLst>
                <a:path w="1497" h="1905">
                  <a:moveTo>
                    <a:pt x="0" y="0"/>
                  </a:moveTo>
                  <a:cubicBezTo>
                    <a:pt x="128" y="386"/>
                    <a:pt x="257" y="772"/>
                    <a:pt x="408" y="1044"/>
                  </a:cubicBezTo>
                  <a:cubicBezTo>
                    <a:pt x="559" y="1316"/>
                    <a:pt x="726" y="1490"/>
                    <a:pt x="907" y="1633"/>
                  </a:cubicBezTo>
                  <a:cubicBezTo>
                    <a:pt x="1088" y="1776"/>
                    <a:pt x="1292" y="1840"/>
                    <a:pt x="1497" y="1905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2" name="Freeform 42"/>
            <p:cNvSpPr>
              <a:spLocks/>
            </p:cNvSpPr>
            <p:nvPr/>
          </p:nvSpPr>
          <p:spPr bwMode="auto">
            <a:xfrm flipV="1">
              <a:off x="2608" y="3222"/>
              <a:ext cx="1043" cy="231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362" y="4"/>
                </a:cxn>
                <a:cxn ang="0">
                  <a:pos x="748" y="72"/>
                </a:cxn>
                <a:cxn ang="0">
                  <a:pos x="1043" y="231"/>
                </a:cxn>
              </a:cxnLst>
              <a:rect l="0" t="0" r="r" b="b"/>
              <a:pathLst>
                <a:path w="1043" h="231">
                  <a:moveTo>
                    <a:pt x="0" y="49"/>
                  </a:moveTo>
                  <a:cubicBezTo>
                    <a:pt x="118" y="24"/>
                    <a:pt x="237" y="0"/>
                    <a:pt x="362" y="4"/>
                  </a:cubicBezTo>
                  <a:cubicBezTo>
                    <a:pt x="487" y="8"/>
                    <a:pt x="634" y="34"/>
                    <a:pt x="748" y="72"/>
                  </a:cubicBezTo>
                  <a:cubicBezTo>
                    <a:pt x="862" y="110"/>
                    <a:pt x="952" y="170"/>
                    <a:pt x="1043" y="231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3" name="Freeform 43"/>
            <p:cNvSpPr>
              <a:spLocks/>
            </p:cNvSpPr>
            <p:nvPr/>
          </p:nvSpPr>
          <p:spPr bwMode="auto">
            <a:xfrm flipV="1">
              <a:off x="2630" y="2274"/>
              <a:ext cx="953" cy="9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8" y="1044"/>
                </a:cxn>
                <a:cxn ang="0">
                  <a:pos x="907" y="1633"/>
                </a:cxn>
                <a:cxn ang="0">
                  <a:pos x="1497" y="1905"/>
                </a:cxn>
              </a:cxnLst>
              <a:rect l="0" t="0" r="r" b="b"/>
              <a:pathLst>
                <a:path w="1497" h="1905">
                  <a:moveTo>
                    <a:pt x="0" y="0"/>
                  </a:moveTo>
                  <a:cubicBezTo>
                    <a:pt x="128" y="386"/>
                    <a:pt x="257" y="772"/>
                    <a:pt x="408" y="1044"/>
                  </a:cubicBezTo>
                  <a:cubicBezTo>
                    <a:pt x="559" y="1316"/>
                    <a:pt x="726" y="1490"/>
                    <a:pt x="907" y="1633"/>
                  </a:cubicBezTo>
                  <a:cubicBezTo>
                    <a:pt x="1088" y="1776"/>
                    <a:pt x="1292" y="1840"/>
                    <a:pt x="1497" y="1905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4" name="AutoShape 44"/>
            <p:cNvSpPr>
              <a:spLocks noChangeArrowheads="1"/>
            </p:cNvSpPr>
            <p:nvPr/>
          </p:nvSpPr>
          <p:spPr bwMode="auto">
            <a:xfrm>
              <a:off x="3016" y="731"/>
              <a:ext cx="340" cy="227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11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0765" name="AutoShape 45"/>
            <p:cNvSpPr>
              <a:spLocks noChangeArrowheads="1"/>
            </p:cNvSpPr>
            <p:nvPr/>
          </p:nvSpPr>
          <p:spPr bwMode="auto">
            <a:xfrm>
              <a:off x="3016" y="1071"/>
              <a:ext cx="340" cy="227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i1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0766" name="AutoShape 46"/>
            <p:cNvSpPr>
              <a:spLocks noChangeArrowheads="1"/>
            </p:cNvSpPr>
            <p:nvPr/>
          </p:nvSpPr>
          <p:spPr bwMode="auto">
            <a:xfrm>
              <a:off x="3016" y="1411"/>
              <a:ext cx="340" cy="227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n1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0767" name="AutoShape 47"/>
            <p:cNvSpPr>
              <a:spLocks noChangeArrowheads="1"/>
            </p:cNvSpPr>
            <p:nvPr/>
          </p:nvSpPr>
          <p:spPr bwMode="auto">
            <a:xfrm>
              <a:off x="3016" y="1752"/>
              <a:ext cx="340" cy="227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1j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0768" name="AutoShape 48"/>
            <p:cNvSpPr>
              <a:spLocks noChangeArrowheads="1"/>
            </p:cNvSpPr>
            <p:nvPr/>
          </p:nvSpPr>
          <p:spPr bwMode="auto">
            <a:xfrm>
              <a:off x="3016" y="2046"/>
              <a:ext cx="340" cy="227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ij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0769" name="AutoShape 49"/>
            <p:cNvSpPr>
              <a:spLocks noChangeArrowheads="1"/>
            </p:cNvSpPr>
            <p:nvPr/>
          </p:nvSpPr>
          <p:spPr bwMode="auto">
            <a:xfrm>
              <a:off x="3016" y="2319"/>
              <a:ext cx="340" cy="227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nj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0770" name="AutoShape 50"/>
            <p:cNvSpPr>
              <a:spLocks noChangeArrowheads="1"/>
            </p:cNvSpPr>
            <p:nvPr/>
          </p:nvSpPr>
          <p:spPr bwMode="auto">
            <a:xfrm>
              <a:off x="3016" y="2704"/>
              <a:ext cx="340" cy="227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1p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0771" name="AutoShape 51"/>
            <p:cNvSpPr>
              <a:spLocks noChangeArrowheads="1"/>
            </p:cNvSpPr>
            <p:nvPr/>
          </p:nvSpPr>
          <p:spPr bwMode="auto">
            <a:xfrm>
              <a:off x="3016" y="3022"/>
              <a:ext cx="340" cy="227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ip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0772" name="AutoShape 52"/>
            <p:cNvSpPr>
              <a:spLocks noChangeArrowheads="1"/>
            </p:cNvSpPr>
            <p:nvPr/>
          </p:nvSpPr>
          <p:spPr bwMode="auto">
            <a:xfrm>
              <a:off x="3016" y="3294"/>
              <a:ext cx="340" cy="227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np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</p:grpSp>
      <p:grpSp>
        <p:nvGrpSpPr>
          <p:cNvPr id="30773" name="Group 53"/>
          <p:cNvGrpSpPr>
            <a:grpSpLocks/>
          </p:cNvGrpSpPr>
          <p:nvPr/>
        </p:nvGrpSpPr>
        <p:grpSpPr bwMode="auto">
          <a:xfrm>
            <a:off x="6156325" y="1160463"/>
            <a:ext cx="1765300" cy="4464050"/>
            <a:chOff x="3878" y="731"/>
            <a:chExt cx="1112" cy="2812"/>
          </a:xfrm>
        </p:grpSpPr>
        <p:sp>
          <p:nvSpPr>
            <p:cNvPr id="30774" name="Freeform 54"/>
            <p:cNvSpPr>
              <a:spLocks/>
            </p:cNvSpPr>
            <p:nvPr/>
          </p:nvSpPr>
          <p:spPr bwMode="auto">
            <a:xfrm flipH="1">
              <a:off x="3924" y="818"/>
              <a:ext cx="1043" cy="231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362" y="4"/>
                </a:cxn>
                <a:cxn ang="0">
                  <a:pos x="748" y="72"/>
                </a:cxn>
                <a:cxn ang="0">
                  <a:pos x="1043" y="231"/>
                </a:cxn>
              </a:cxnLst>
              <a:rect l="0" t="0" r="r" b="b"/>
              <a:pathLst>
                <a:path w="1043" h="231">
                  <a:moveTo>
                    <a:pt x="0" y="49"/>
                  </a:moveTo>
                  <a:cubicBezTo>
                    <a:pt x="118" y="24"/>
                    <a:pt x="237" y="0"/>
                    <a:pt x="362" y="4"/>
                  </a:cubicBezTo>
                  <a:cubicBezTo>
                    <a:pt x="487" y="8"/>
                    <a:pt x="634" y="34"/>
                    <a:pt x="748" y="72"/>
                  </a:cubicBezTo>
                  <a:cubicBezTo>
                    <a:pt x="862" y="110"/>
                    <a:pt x="952" y="170"/>
                    <a:pt x="1043" y="231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triangle" w="med" len="lg"/>
              <a:tailEnd type="non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75" name="Freeform 55"/>
            <p:cNvSpPr>
              <a:spLocks/>
            </p:cNvSpPr>
            <p:nvPr/>
          </p:nvSpPr>
          <p:spPr bwMode="auto">
            <a:xfrm flipV="1">
              <a:off x="3946" y="1003"/>
              <a:ext cx="952" cy="9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8" y="1044"/>
                </a:cxn>
                <a:cxn ang="0">
                  <a:pos x="907" y="1633"/>
                </a:cxn>
                <a:cxn ang="0">
                  <a:pos x="1497" y="1905"/>
                </a:cxn>
              </a:cxnLst>
              <a:rect l="0" t="0" r="r" b="b"/>
              <a:pathLst>
                <a:path w="1497" h="1905">
                  <a:moveTo>
                    <a:pt x="0" y="0"/>
                  </a:moveTo>
                  <a:cubicBezTo>
                    <a:pt x="128" y="386"/>
                    <a:pt x="257" y="772"/>
                    <a:pt x="408" y="1044"/>
                  </a:cubicBezTo>
                  <a:cubicBezTo>
                    <a:pt x="559" y="1316"/>
                    <a:pt x="726" y="1490"/>
                    <a:pt x="907" y="1633"/>
                  </a:cubicBezTo>
                  <a:cubicBezTo>
                    <a:pt x="1088" y="1776"/>
                    <a:pt x="1292" y="1840"/>
                    <a:pt x="1497" y="1905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76" name="Line 56"/>
            <p:cNvSpPr>
              <a:spLocks noChangeShapeType="1"/>
            </p:cNvSpPr>
            <p:nvPr/>
          </p:nvSpPr>
          <p:spPr bwMode="auto">
            <a:xfrm>
              <a:off x="3991" y="2137"/>
              <a:ext cx="907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77" name="Freeform 57"/>
            <p:cNvSpPr>
              <a:spLocks/>
            </p:cNvSpPr>
            <p:nvPr/>
          </p:nvSpPr>
          <p:spPr bwMode="auto">
            <a:xfrm>
              <a:off x="3946" y="2318"/>
              <a:ext cx="952" cy="9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8" y="1044"/>
                </a:cxn>
                <a:cxn ang="0">
                  <a:pos x="907" y="1633"/>
                </a:cxn>
                <a:cxn ang="0">
                  <a:pos x="1497" y="1905"/>
                </a:cxn>
              </a:cxnLst>
              <a:rect l="0" t="0" r="r" b="b"/>
              <a:pathLst>
                <a:path w="1497" h="1905">
                  <a:moveTo>
                    <a:pt x="0" y="0"/>
                  </a:moveTo>
                  <a:cubicBezTo>
                    <a:pt x="128" y="386"/>
                    <a:pt x="257" y="772"/>
                    <a:pt x="408" y="1044"/>
                  </a:cubicBezTo>
                  <a:cubicBezTo>
                    <a:pt x="559" y="1316"/>
                    <a:pt x="726" y="1490"/>
                    <a:pt x="907" y="1633"/>
                  </a:cubicBezTo>
                  <a:cubicBezTo>
                    <a:pt x="1088" y="1776"/>
                    <a:pt x="1292" y="1840"/>
                    <a:pt x="1497" y="1905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78" name="Freeform 58"/>
            <p:cNvSpPr>
              <a:spLocks/>
            </p:cNvSpPr>
            <p:nvPr/>
          </p:nvSpPr>
          <p:spPr bwMode="auto">
            <a:xfrm>
              <a:off x="4014" y="1230"/>
              <a:ext cx="953" cy="77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8" y="1044"/>
                </a:cxn>
                <a:cxn ang="0">
                  <a:pos x="907" y="1633"/>
                </a:cxn>
                <a:cxn ang="0">
                  <a:pos x="1497" y="1905"/>
                </a:cxn>
              </a:cxnLst>
              <a:rect l="0" t="0" r="r" b="b"/>
              <a:pathLst>
                <a:path w="1497" h="1905">
                  <a:moveTo>
                    <a:pt x="0" y="0"/>
                  </a:moveTo>
                  <a:cubicBezTo>
                    <a:pt x="128" y="386"/>
                    <a:pt x="257" y="772"/>
                    <a:pt x="408" y="1044"/>
                  </a:cubicBezTo>
                  <a:cubicBezTo>
                    <a:pt x="559" y="1316"/>
                    <a:pt x="726" y="1490"/>
                    <a:pt x="907" y="1633"/>
                  </a:cubicBezTo>
                  <a:cubicBezTo>
                    <a:pt x="1088" y="1776"/>
                    <a:pt x="1292" y="1840"/>
                    <a:pt x="1497" y="1905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79" name="Freeform 59"/>
            <p:cNvSpPr>
              <a:spLocks/>
            </p:cNvSpPr>
            <p:nvPr/>
          </p:nvSpPr>
          <p:spPr bwMode="auto">
            <a:xfrm flipV="1">
              <a:off x="3968" y="1185"/>
              <a:ext cx="1021" cy="17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8" y="1044"/>
                </a:cxn>
                <a:cxn ang="0">
                  <a:pos x="907" y="1633"/>
                </a:cxn>
                <a:cxn ang="0">
                  <a:pos x="1497" y="1905"/>
                </a:cxn>
              </a:cxnLst>
              <a:rect l="0" t="0" r="r" b="b"/>
              <a:pathLst>
                <a:path w="1497" h="1905">
                  <a:moveTo>
                    <a:pt x="0" y="0"/>
                  </a:moveTo>
                  <a:cubicBezTo>
                    <a:pt x="128" y="386"/>
                    <a:pt x="257" y="772"/>
                    <a:pt x="408" y="1044"/>
                  </a:cubicBezTo>
                  <a:cubicBezTo>
                    <a:pt x="559" y="1316"/>
                    <a:pt x="726" y="1490"/>
                    <a:pt x="907" y="1633"/>
                  </a:cubicBezTo>
                  <a:cubicBezTo>
                    <a:pt x="1088" y="1776"/>
                    <a:pt x="1292" y="1840"/>
                    <a:pt x="1497" y="1905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80" name="Freeform 60"/>
            <p:cNvSpPr>
              <a:spLocks/>
            </p:cNvSpPr>
            <p:nvPr/>
          </p:nvSpPr>
          <p:spPr bwMode="auto">
            <a:xfrm>
              <a:off x="3969" y="1412"/>
              <a:ext cx="1021" cy="17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8" y="1044"/>
                </a:cxn>
                <a:cxn ang="0">
                  <a:pos x="907" y="1633"/>
                </a:cxn>
                <a:cxn ang="0">
                  <a:pos x="1497" y="1905"/>
                </a:cxn>
              </a:cxnLst>
              <a:rect l="0" t="0" r="r" b="b"/>
              <a:pathLst>
                <a:path w="1497" h="1905">
                  <a:moveTo>
                    <a:pt x="0" y="0"/>
                  </a:moveTo>
                  <a:cubicBezTo>
                    <a:pt x="128" y="386"/>
                    <a:pt x="257" y="772"/>
                    <a:pt x="408" y="1044"/>
                  </a:cubicBezTo>
                  <a:cubicBezTo>
                    <a:pt x="559" y="1316"/>
                    <a:pt x="726" y="1490"/>
                    <a:pt x="907" y="1633"/>
                  </a:cubicBezTo>
                  <a:cubicBezTo>
                    <a:pt x="1088" y="1776"/>
                    <a:pt x="1292" y="1840"/>
                    <a:pt x="1497" y="1905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81" name="Freeform 61"/>
            <p:cNvSpPr>
              <a:spLocks/>
            </p:cNvSpPr>
            <p:nvPr/>
          </p:nvSpPr>
          <p:spPr bwMode="auto">
            <a:xfrm flipH="1" flipV="1">
              <a:off x="3878" y="3244"/>
              <a:ext cx="1043" cy="231"/>
            </a:xfrm>
            <a:custGeom>
              <a:avLst/>
              <a:gdLst/>
              <a:ahLst/>
              <a:cxnLst>
                <a:cxn ang="0">
                  <a:pos x="0" y="49"/>
                </a:cxn>
                <a:cxn ang="0">
                  <a:pos x="362" y="4"/>
                </a:cxn>
                <a:cxn ang="0">
                  <a:pos x="748" y="72"/>
                </a:cxn>
                <a:cxn ang="0">
                  <a:pos x="1043" y="231"/>
                </a:cxn>
              </a:cxnLst>
              <a:rect l="0" t="0" r="r" b="b"/>
              <a:pathLst>
                <a:path w="1043" h="231">
                  <a:moveTo>
                    <a:pt x="0" y="49"/>
                  </a:moveTo>
                  <a:cubicBezTo>
                    <a:pt x="118" y="24"/>
                    <a:pt x="237" y="0"/>
                    <a:pt x="362" y="4"/>
                  </a:cubicBezTo>
                  <a:cubicBezTo>
                    <a:pt x="487" y="8"/>
                    <a:pt x="634" y="34"/>
                    <a:pt x="748" y="72"/>
                  </a:cubicBezTo>
                  <a:cubicBezTo>
                    <a:pt x="862" y="110"/>
                    <a:pt x="952" y="170"/>
                    <a:pt x="1043" y="231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triangle" w="med" len="lg"/>
              <a:tailEnd type="non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82" name="Freeform 62"/>
            <p:cNvSpPr>
              <a:spLocks/>
            </p:cNvSpPr>
            <p:nvPr/>
          </p:nvSpPr>
          <p:spPr bwMode="auto">
            <a:xfrm rot="10800000" flipH="1">
              <a:off x="3969" y="2273"/>
              <a:ext cx="975" cy="79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8" y="1044"/>
                </a:cxn>
                <a:cxn ang="0">
                  <a:pos x="907" y="1633"/>
                </a:cxn>
                <a:cxn ang="0">
                  <a:pos x="1497" y="1905"/>
                </a:cxn>
              </a:cxnLst>
              <a:rect l="0" t="0" r="r" b="b"/>
              <a:pathLst>
                <a:path w="1497" h="1905">
                  <a:moveTo>
                    <a:pt x="0" y="0"/>
                  </a:moveTo>
                  <a:cubicBezTo>
                    <a:pt x="128" y="386"/>
                    <a:pt x="257" y="772"/>
                    <a:pt x="408" y="1044"/>
                  </a:cubicBezTo>
                  <a:cubicBezTo>
                    <a:pt x="559" y="1316"/>
                    <a:pt x="726" y="1490"/>
                    <a:pt x="907" y="1633"/>
                  </a:cubicBezTo>
                  <a:cubicBezTo>
                    <a:pt x="1088" y="1776"/>
                    <a:pt x="1292" y="1840"/>
                    <a:pt x="1497" y="1905"/>
                  </a:cubicBez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triangle" w="med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83" name="AutoShape 63"/>
            <p:cNvSpPr>
              <a:spLocks noChangeArrowheads="1"/>
            </p:cNvSpPr>
            <p:nvPr/>
          </p:nvSpPr>
          <p:spPr bwMode="auto">
            <a:xfrm>
              <a:off x="4377" y="731"/>
              <a:ext cx="317" cy="227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v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11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0784" name="AutoShape 64"/>
            <p:cNvSpPr>
              <a:spLocks noChangeArrowheads="1"/>
            </p:cNvSpPr>
            <p:nvPr/>
          </p:nvSpPr>
          <p:spPr bwMode="auto">
            <a:xfrm>
              <a:off x="4377" y="1071"/>
              <a:ext cx="317" cy="227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v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j1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0785" name="AutoShape 65"/>
            <p:cNvSpPr>
              <a:spLocks noChangeArrowheads="1"/>
            </p:cNvSpPr>
            <p:nvPr/>
          </p:nvSpPr>
          <p:spPr bwMode="auto">
            <a:xfrm>
              <a:off x="4377" y="1411"/>
              <a:ext cx="340" cy="227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v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p1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0786" name="AutoShape 66"/>
            <p:cNvSpPr>
              <a:spLocks noChangeArrowheads="1"/>
            </p:cNvSpPr>
            <p:nvPr/>
          </p:nvSpPr>
          <p:spPr bwMode="auto">
            <a:xfrm>
              <a:off x="4377" y="1752"/>
              <a:ext cx="340" cy="227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v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1k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0787" name="AutoShape 67"/>
            <p:cNvSpPr>
              <a:spLocks noChangeArrowheads="1"/>
            </p:cNvSpPr>
            <p:nvPr/>
          </p:nvSpPr>
          <p:spPr bwMode="auto">
            <a:xfrm>
              <a:off x="4377" y="2046"/>
              <a:ext cx="340" cy="227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v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jk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0788" name="AutoShape 68"/>
            <p:cNvSpPr>
              <a:spLocks noChangeArrowheads="1"/>
            </p:cNvSpPr>
            <p:nvPr/>
          </p:nvSpPr>
          <p:spPr bwMode="auto">
            <a:xfrm>
              <a:off x="4377" y="2319"/>
              <a:ext cx="340" cy="227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v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pk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0789" name="AutoShape 69"/>
            <p:cNvSpPr>
              <a:spLocks noChangeArrowheads="1"/>
            </p:cNvSpPr>
            <p:nvPr/>
          </p:nvSpPr>
          <p:spPr bwMode="auto">
            <a:xfrm>
              <a:off x="4377" y="2704"/>
              <a:ext cx="340" cy="227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v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1m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0790" name="AutoShape 70"/>
            <p:cNvSpPr>
              <a:spLocks noChangeArrowheads="1"/>
            </p:cNvSpPr>
            <p:nvPr/>
          </p:nvSpPr>
          <p:spPr bwMode="auto">
            <a:xfrm>
              <a:off x="4377" y="3022"/>
              <a:ext cx="363" cy="227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v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jm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0791" name="AutoShape 71"/>
            <p:cNvSpPr>
              <a:spLocks noChangeArrowheads="1"/>
            </p:cNvSpPr>
            <p:nvPr/>
          </p:nvSpPr>
          <p:spPr bwMode="auto">
            <a:xfrm>
              <a:off x="4377" y="3294"/>
              <a:ext cx="363" cy="249"/>
            </a:xfrm>
            <a:prstGeom prst="roundRect">
              <a:avLst>
                <a:gd name="adj" fmla="val 16667"/>
              </a:avLst>
            </a:prstGeom>
            <a:solidFill>
              <a:schemeClr val="bg2"/>
            </a:solidFill>
            <a:ln w="12700">
              <a:solidFill>
                <a:srgbClr val="FFFFFF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v</a:t>
              </a:r>
              <a:r>
                <a:rPr lang="en-US" sz="20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pm</a:t>
              </a:r>
              <a:endParaRPr lang="en-US" sz="20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</p:grp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0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0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0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0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"/>
          <p:cNvGrpSpPr>
            <a:grpSpLocks/>
          </p:cNvGrpSpPr>
          <p:nvPr/>
        </p:nvGrpSpPr>
        <p:grpSpPr bwMode="auto">
          <a:xfrm>
            <a:off x="1857375" y="107950"/>
            <a:ext cx="5076825" cy="800100"/>
            <a:chOff x="499" y="68"/>
            <a:chExt cx="3198" cy="504"/>
          </a:xfrm>
        </p:grpSpPr>
        <p:sp>
          <p:nvSpPr>
            <p:cNvPr id="31747" name="AutoShape 3"/>
            <p:cNvSpPr>
              <a:spLocks noChangeArrowheads="1"/>
            </p:cNvSpPr>
            <p:nvPr/>
          </p:nvSpPr>
          <p:spPr bwMode="auto">
            <a:xfrm>
              <a:off x="499" y="68"/>
              <a:ext cx="3198" cy="504"/>
            </a:xfrm>
            <a:prstGeom prst="roundRect">
              <a:avLst>
                <a:gd name="adj" fmla="val 16667"/>
              </a:avLst>
            </a:prstGeom>
            <a:solidFill>
              <a:srgbClr val="0000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48" name="WordArt 4"/>
            <p:cNvSpPr>
              <a:spLocks noChangeArrowheads="1" noChangeShapeType="1" noTextEdit="1"/>
            </p:cNvSpPr>
            <p:nvPr/>
          </p:nvSpPr>
          <p:spPr bwMode="auto">
            <a:xfrm>
              <a:off x="590" y="141"/>
              <a:ext cx="3039" cy="3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kern="10">
                  <a:ln w="9525">
                    <a:noFill/>
                    <a:round/>
                    <a:headEnd type="none" w="sm" len="sm"/>
                    <a:tailEnd type="none" w="sm" len="sm"/>
                  </a:ln>
                  <a:gradFill rotWithShape="0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5921" dir="2700000" algn="ctr" rotWithShape="0">
                      <a:srgbClr val="C0C0C0">
                        <a:alpha val="80000"/>
                      </a:srgbClr>
                    </a:outerShdw>
                  </a:effectLst>
                  <a:latin typeface="Impact"/>
                </a:rPr>
                <a:t>Model 3: A Recurrent Net</a:t>
              </a:r>
            </a:p>
          </p:txBody>
        </p:sp>
      </p:grpSp>
      <p:grpSp>
        <p:nvGrpSpPr>
          <p:cNvPr id="31783" name="Group 39"/>
          <p:cNvGrpSpPr>
            <a:grpSpLocks/>
          </p:cNvGrpSpPr>
          <p:nvPr/>
        </p:nvGrpSpPr>
        <p:grpSpPr bwMode="auto">
          <a:xfrm>
            <a:off x="1981200" y="1295400"/>
            <a:ext cx="5040313" cy="4500563"/>
            <a:chOff x="2336" y="822"/>
            <a:chExt cx="3175" cy="2835"/>
          </a:xfrm>
        </p:grpSpPr>
        <p:sp>
          <p:nvSpPr>
            <p:cNvPr id="31755" name="Oval 11"/>
            <p:cNvSpPr>
              <a:spLocks noChangeArrowheads="1"/>
            </p:cNvSpPr>
            <p:nvPr/>
          </p:nvSpPr>
          <p:spPr bwMode="auto">
            <a:xfrm>
              <a:off x="4603" y="1003"/>
              <a:ext cx="437" cy="454"/>
            </a:xfrm>
            <a:prstGeom prst="ellipse">
              <a:avLst/>
            </a:prstGeom>
            <a:solidFill>
              <a:srgbClr val="FF8B17">
                <a:alpha val="39999"/>
              </a:srgbClr>
            </a:solidFill>
            <a:ln w="38100">
              <a:solidFill>
                <a:srgbClr val="00CC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Y</a:t>
              </a:r>
              <a:r>
                <a:rPr lang="en-US" sz="28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</a:t>
              </a:r>
              <a:endPara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1756" name="Oval 12"/>
            <p:cNvSpPr>
              <a:spLocks noChangeArrowheads="1"/>
            </p:cNvSpPr>
            <p:nvPr/>
          </p:nvSpPr>
          <p:spPr bwMode="auto">
            <a:xfrm>
              <a:off x="4609" y="2885"/>
              <a:ext cx="437" cy="454"/>
            </a:xfrm>
            <a:prstGeom prst="ellipse">
              <a:avLst/>
            </a:prstGeom>
            <a:solidFill>
              <a:srgbClr val="FF8B17">
                <a:alpha val="39999"/>
              </a:srgbClr>
            </a:solidFill>
            <a:ln w="38100">
              <a:solidFill>
                <a:srgbClr val="00CC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Y</a:t>
              </a:r>
              <a:r>
                <a:rPr lang="en-US" sz="28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m</a:t>
              </a:r>
              <a:endPara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1757" name="Oval 13"/>
            <p:cNvSpPr>
              <a:spLocks noChangeArrowheads="1"/>
            </p:cNvSpPr>
            <p:nvPr/>
          </p:nvSpPr>
          <p:spPr bwMode="auto">
            <a:xfrm>
              <a:off x="2738" y="1002"/>
              <a:ext cx="437" cy="454"/>
            </a:xfrm>
            <a:prstGeom prst="ellipse">
              <a:avLst/>
            </a:prstGeom>
            <a:solidFill>
              <a:srgbClr val="FF8B17">
                <a:alpha val="39999"/>
              </a:srgbClr>
            </a:solidFill>
            <a:ln w="38100">
              <a:solidFill>
                <a:srgbClr val="00CC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X</a:t>
              </a:r>
              <a:r>
                <a:rPr lang="en-US" sz="28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1</a:t>
              </a:r>
              <a:endPara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31758" name="Oval 14"/>
            <p:cNvSpPr>
              <a:spLocks noChangeArrowheads="1"/>
            </p:cNvSpPr>
            <p:nvPr/>
          </p:nvSpPr>
          <p:spPr bwMode="auto">
            <a:xfrm>
              <a:off x="2722" y="2884"/>
              <a:ext cx="437" cy="454"/>
            </a:xfrm>
            <a:prstGeom prst="ellipse">
              <a:avLst/>
            </a:prstGeom>
            <a:solidFill>
              <a:srgbClr val="FF8B17">
                <a:alpha val="39999"/>
              </a:srgbClr>
            </a:solidFill>
            <a:ln w="38100">
              <a:solidFill>
                <a:srgbClr val="00CC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r>
                <a:rPr lang="en-US" sz="28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X</a:t>
              </a:r>
              <a:r>
                <a:rPr lang="en-US" sz="2800" b="1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n</a:t>
              </a:r>
              <a:endParaRPr lang="en-US" sz="2800" b="1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grpSp>
          <p:nvGrpSpPr>
            <p:cNvPr id="31759" name="Group 15"/>
            <p:cNvGrpSpPr>
              <a:grpSpLocks/>
            </p:cNvGrpSpPr>
            <p:nvPr/>
          </p:nvGrpSpPr>
          <p:grpSpPr bwMode="auto">
            <a:xfrm>
              <a:off x="2949" y="1229"/>
              <a:ext cx="1882" cy="1883"/>
              <a:chOff x="2949" y="1229"/>
              <a:chExt cx="1882" cy="1883"/>
            </a:xfrm>
          </p:grpSpPr>
          <p:sp>
            <p:nvSpPr>
              <p:cNvPr id="31760" name="Line 16"/>
              <p:cNvSpPr>
                <a:spLocks noChangeShapeType="1"/>
              </p:cNvSpPr>
              <p:nvPr/>
            </p:nvSpPr>
            <p:spPr bwMode="auto">
              <a:xfrm>
                <a:off x="3198" y="1229"/>
                <a:ext cx="140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lg"/>
                <a:tailEnd type="triangle" w="med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1" name="Line 17"/>
              <p:cNvSpPr>
                <a:spLocks noChangeShapeType="1"/>
              </p:cNvSpPr>
              <p:nvPr/>
            </p:nvSpPr>
            <p:spPr bwMode="auto">
              <a:xfrm>
                <a:off x="3175" y="3112"/>
                <a:ext cx="140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lg"/>
                <a:tailEnd type="triangle" w="med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2" name="Line 18"/>
              <p:cNvSpPr>
                <a:spLocks noChangeShapeType="1"/>
              </p:cNvSpPr>
              <p:nvPr/>
            </p:nvSpPr>
            <p:spPr bwMode="auto">
              <a:xfrm rot="-5400000">
                <a:off x="2246" y="2182"/>
                <a:ext cx="140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lg"/>
                <a:tailEnd type="triangle" w="med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3" name="Line 19"/>
              <p:cNvSpPr>
                <a:spLocks noChangeShapeType="1"/>
              </p:cNvSpPr>
              <p:nvPr/>
            </p:nvSpPr>
            <p:spPr bwMode="auto">
              <a:xfrm rot="-5400000">
                <a:off x="4128" y="2182"/>
                <a:ext cx="140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lg"/>
                <a:tailEnd type="triangle" w="med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4" name="Line 20"/>
              <p:cNvSpPr>
                <a:spLocks noChangeShapeType="1"/>
              </p:cNvSpPr>
              <p:nvPr/>
            </p:nvSpPr>
            <p:spPr bwMode="auto">
              <a:xfrm flipV="1">
                <a:off x="3153" y="1433"/>
                <a:ext cx="1519" cy="154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lg"/>
                <a:tailEnd type="triangle" w="med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765" name="Line 21"/>
              <p:cNvSpPr>
                <a:spLocks noChangeShapeType="1"/>
              </p:cNvSpPr>
              <p:nvPr/>
            </p:nvSpPr>
            <p:spPr bwMode="auto">
              <a:xfrm flipH="1" flipV="1">
                <a:off x="3130" y="1411"/>
                <a:ext cx="1519" cy="154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lg"/>
                <a:tailEnd type="triangle" w="med" len="lg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766" name="Group 22"/>
            <p:cNvGrpSpPr>
              <a:grpSpLocks/>
            </p:cNvGrpSpPr>
            <p:nvPr/>
          </p:nvGrpSpPr>
          <p:grpSpPr bwMode="auto">
            <a:xfrm>
              <a:off x="2427" y="822"/>
              <a:ext cx="2903" cy="2835"/>
              <a:chOff x="2427" y="822"/>
              <a:chExt cx="2903" cy="2835"/>
            </a:xfrm>
          </p:grpSpPr>
          <p:sp>
            <p:nvSpPr>
              <p:cNvPr id="31767" name="Arc 23"/>
              <p:cNvSpPr>
                <a:spLocks/>
              </p:cNvSpPr>
              <p:nvPr/>
            </p:nvSpPr>
            <p:spPr bwMode="auto">
              <a:xfrm rot="16200000" flipV="1">
                <a:off x="2421" y="828"/>
                <a:ext cx="500" cy="488"/>
              </a:xfrm>
              <a:custGeom>
                <a:avLst/>
                <a:gdLst>
                  <a:gd name="G0" fmla="+- 21600 0 0"/>
                  <a:gd name="G1" fmla="+- 20524 0 0"/>
                  <a:gd name="G2" fmla="+- 21600 0 0"/>
                  <a:gd name="T0" fmla="*/ 28331 w 43200"/>
                  <a:gd name="T1" fmla="*/ 0 h 42124"/>
                  <a:gd name="T2" fmla="*/ 1107 w 43200"/>
                  <a:gd name="T3" fmla="*/ 13697 h 42124"/>
                  <a:gd name="T4" fmla="*/ 21600 w 43200"/>
                  <a:gd name="T5" fmla="*/ 20524 h 42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42124" fill="none" extrusionOk="0">
                    <a:moveTo>
                      <a:pt x="28331" y="-1"/>
                    </a:moveTo>
                    <a:cubicBezTo>
                      <a:pt x="37202" y="2908"/>
                      <a:pt x="43200" y="11188"/>
                      <a:pt x="43200" y="20524"/>
                    </a:cubicBezTo>
                    <a:cubicBezTo>
                      <a:pt x="43200" y="32453"/>
                      <a:pt x="33529" y="42124"/>
                      <a:pt x="21600" y="42124"/>
                    </a:cubicBezTo>
                    <a:cubicBezTo>
                      <a:pt x="9670" y="42124"/>
                      <a:pt x="0" y="32453"/>
                      <a:pt x="0" y="20524"/>
                    </a:cubicBezTo>
                    <a:cubicBezTo>
                      <a:pt x="-1" y="18203"/>
                      <a:pt x="373" y="15898"/>
                      <a:pt x="1107" y="13697"/>
                    </a:cubicBezTo>
                  </a:path>
                  <a:path w="43200" h="42124" stroke="0" extrusionOk="0">
                    <a:moveTo>
                      <a:pt x="28331" y="-1"/>
                    </a:moveTo>
                    <a:cubicBezTo>
                      <a:pt x="37202" y="2908"/>
                      <a:pt x="43200" y="11188"/>
                      <a:pt x="43200" y="20524"/>
                    </a:cubicBezTo>
                    <a:cubicBezTo>
                      <a:pt x="43200" y="32453"/>
                      <a:pt x="33529" y="42124"/>
                      <a:pt x="21600" y="42124"/>
                    </a:cubicBezTo>
                    <a:cubicBezTo>
                      <a:pt x="9670" y="42124"/>
                      <a:pt x="0" y="32453"/>
                      <a:pt x="0" y="20524"/>
                    </a:cubicBezTo>
                    <a:cubicBezTo>
                      <a:pt x="-1" y="18203"/>
                      <a:pt x="373" y="15898"/>
                      <a:pt x="1107" y="13697"/>
                    </a:cubicBezTo>
                    <a:lnTo>
                      <a:pt x="21600" y="20524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 type="triangle" w="med" len="lg"/>
                <a:tailEnd type="triangle" w="med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68" name="Arc 24"/>
              <p:cNvSpPr>
                <a:spLocks/>
              </p:cNvSpPr>
              <p:nvPr/>
            </p:nvSpPr>
            <p:spPr bwMode="auto">
              <a:xfrm rot="10800000" flipV="1">
                <a:off x="2539" y="3169"/>
                <a:ext cx="500" cy="488"/>
              </a:xfrm>
              <a:custGeom>
                <a:avLst/>
                <a:gdLst>
                  <a:gd name="G0" fmla="+- 21600 0 0"/>
                  <a:gd name="G1" fmla="+- 20524 0 0"/>
                  <a:gd name="G2" fmla="+- 21600 0 0"/>
                  <a:gd name="T0" fmla="*/ 28331 w 43200"/>
                  <a:gd name="T1" fmla="*/ 0 h 42124"/>
                  <a:gd name="T2" fmla="*/ 1107 w 43200"/>
                  <a:gd name="T3" fmla="*/ 13697 h 42124"/>
                  <a:gd name="T4" fmla="*/ 21600 w 43200"/>
                  <a:gd name="T5" fmla="*/ 20524 h 42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42124" fill="none" extrusionOk="0">
                    <a:moveTo>
                      <a:pt x="28331" y="-1"/>
                    </a:moveTo>
                    <a:cubicBezTo>
                      <a:pt x="37202" y="2908"/>
                      <a:pt x="43200" y="11188"/>
                      <a:pt x="43200" y="20524"/>
                    </a:cubicBezTo>
                    <a:cubicBezTo>
                      <a:pt x="43200" y="32453"/>
                      <a:pt x="33529" y="42124"/>
                      <a:pt x="21600" y="42124"/>
                    </a:cubicBezTo>
                    <a:cubicBezTo>
                      <a:pt x="9670" y="42124"/>
                      <a:pt x="0" y="32453"/>
                      <a:pt x="0" y="20524"/>
                    </a:cubicBezTo>
                    <a:cubicBezTo>
                      <a:pt x="-1" y="18203"/>
                      <a:pt x="373" y="15898"/>
                      <a:pt x="1107" y="13697"/>
                    </a:cubicBezTo>
                  </a:path>
                  <a:path w="43200" h="42124" stroke="0" extrusionOk="0">
                    <a:moveTo>
                      <a:pt x="28331" y="-1"/>
                    </a:moveTo>
                    <a:cubicBezTo>
                      <a:pt x="37202" y="2908"/>
                      <a:pt x="43200" y="11188"/>
                      <a:pt x="43200" y="20524"/>
                    </a:cubicBezTo>
                    <a:cubicBezTo>
                      <a:pt x="43200" y="32453"/>
                      <a:pt x="33529" y="42124"/>
                      <a:pt x="21600" y="42124"/>
                    </a:cubicBezTo>
                    <a:cubicBezTo>
                      <a:pt x="9670" y="42124"/>
                      <a:pt x="0" y="32453"/>
                      <a:pt x="0" y="20524"/>
                    </a:cubicBezTo>
                    <a:cubicBezTo>
                      <a:pt x="-1" y="18203"/>
                      <a:pt x="373" y="15898"/>
                      <a:pt x="1107" y="13697"/>
                    </a:cubicBezTo>
                    <a:lnTo>
                      <a:pt x="21600" y="20524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 type="triangle" w="med" len="lg"/>
                <a:tailEnd type="triangle" w="med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69" name="Arc 25"/>
              <p:cNvSpPr>
                <a:spLocks/>
              </p:cNvSpPr>
              <p:nvPr/>
            </p:nvSpPr>
            <p:spPr bwMode="auto">
              <a:xfrm rot="10800000" flipH="1" flipV="1">
                <a:off x="4695" y="3158"/>
                <a:ext cx="500" cy="488"/>
              </a:xfrm>
              <a:custGeom>
                <a:avLst/>
                <a:gdLst>
                  <a:gd name="G0" fmla="+- 21600 0 0"/>
                  <a:gd name="G1" fmla="+- 20524 0 0"/>
                  <a:gd name="G2" fmla="+- 21600 0 0"/>
                  <a:gd name="T0" fmla="*/ 28331 w 43200"/>
                  <a:gd name="T1" fmla="*/ 0 h 42124"/>
                  <a:gd name="T2" fmla="*/ 1107 w 43200"/>
                  <a:gd name="T3" fmla="*/ 13697 h 42124"/>
                  <a:gd name="T4" fmla="*/ 21600 w 43200"/>
                  <a:gd name="T5" fmla="*/ 20524 h 42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42124" fill="none" extrusionOk="0">
                    <a:moveTo>
                      <a:pt x="28331" y="-1"/>
                    </a:moveTo>
                    <a:cubicBezTo>
                      <a:pt x="37202" y="2908"/>
                      <a:pt x="43200" y="11188"/>
                      <a:pt x="43200" y="20524"/>
                    </a:cubicBezTo>
                    <a:cubicBezTo>
                      <a:pt x="43200" y="32453"/>
                      <a:pt x="33529" y="42124"/>
                      <a:pt x="21600" y="42124"/>
                    </a:cubicBezTo>
                    <a:cubicBezTo>
                      <a:pt x="9670" y="42124"/>
                      <a:pt x="0" y="32453"/>
                      <a:pt x="0" y="20524"/>
                    </a:cubicBezTo>
                    <a:cubicBezTo>
                      <a:pt x="-1" y="18203"/>
                      <a:pt x="373" y="15898"/>
                      <a:pt x="1107" y="13697"/>
                    </a:cubicBezTo>
                  </a:path>
                  <a:path w="43200" h="42124" stroke="0" extrusionOk="0">
                    <a:moveTo>
                      <a:pt x="28331" y="-1"/>
                    </a:moveTo>
                    <a:cubicBezTo>
                      <a:pt x="37202" y="2908"/>
                      <a:pt x="43200" y="11188"/>
                      <a:pt x="43200" y="20524"/>
                    </a:cubicBezTo>
                    <a:cubicBezTo>
                      <a:pt x="43200" y="32453"/>
                      <a:pt x="33529" y="42124"/>
                      <a:pt x="21600" y="42124"/>
                    </a:cubicBezTo>
                    <a:cubicBezTo>
                      <a:pt x="9670" y="42124"/>
                      <a:pt x="0" y="32453"/>
                      <a:pt x="0" y="20524"/>
                    </a:cubicBezTo>
                    <a:cubicBezTo>
                      <a:pt x="-1" y="18203"/>
                      <a:pt x="373" y="15898"/>
                      <a:pt x="1107" y="13697"/>
                    </a:cubicBezTo>
                    <a:lnTo>
                      <a:pt x="21600" y="20524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 type="triangle" w="med" len="lg"/>
                <a:tailEnd type="triangle" w="med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770" name="Arc 26"/>
              <p:cNvSpPr>
                <a:spLocks/>
              </p:cNvSpPr>
              <p:nvPr/>
            </p:nvSpPr>
            <p:spPr bwMode="auto">
              <a:xfrm rot="5400000" flipH="1" flipV="1">
                <a:off x="4836" y="828"/>
                <a:ext cx="500" cy="488"/>
              </a:xfrm>
              <a:custGeom>
                <a:avLst/>
                <a:gdLst>
                  <a:gd name="G0" fmla="+- 21600 0 0"/>
                  <a:gd name="G1" fmla="+- 20524 0 0"/>
                  <a:gd name="G2" fmla="+- 21600 0 0"/>
                  <a:gd name="T0" fmla="*/ 28331 w 43200"/>
                  <a:gd name="T1" fmla="*/ 0 h 42124"/>
                  <a:gd name="T2" fmla="*/ 1107 w 43200"/>
                  <a:gd name="T3" fmla="*/ 13697 h 42124"/>
                  <a:gd name="T4" fmla="*/ 21600 w 43200"/>
                  <a:gd name="T5" fmla="*/ 20524 h 42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200" h="42124" fill="none" extrusionOk="0">
                    <a:moveTo>
                      <a:pt x="28331" y="-1"/>
                    </a:moveTo>
                    <a:cubicBezTo>
                      <a:pt x="37202" y="2908"/>
                      <a:pt x="43200" y="11188"/>
                      <a:pt x="43200" y="20524"/>
                    </a:cubicBezTo>
                    <a:cubicBezTo>
                      <a:pt x="43200" y="32453"/>
                      <a:pt x="33529" y="42124"/>
                      <a:pt x="21600" y="42124"/>
                    </a:cubicBezTo>
                    <a:cubicBezTo>
                      <a:pt x="9670" y="42124"/>
                      <a:pt x="0" y="32453"/>
                      <a:pt x="0" y="20524"/>
                    </a:cubicBezTo>
                    <a:cubicBezTo>
                      <a:pt x="-1" y="18203"/>
                      <a:pt x="373" y="15898"/>
                      <a:pt x="1107" y="13697"/>
                    </a:cubicBezTo>
                  </a:path>
                  <a:path w="43200" h="42124" stroke="0" extrusionOk="0">
                    <a:moveTo>
                      <a:pt x="28331" y="-1"/>
                    </a:moveTo>
                    <a:cubicBezTo>
                      <a:pt x="37202" y="2908"/>
                      <a:pt x="43200" y="11188"/>
                      <a:pt x="43200" y="20524"/>
                    </a:cubicBezTo>
                    <a:cubicBezTo>
                      <a:pt x="43200" y="32453"/>
                      <a:pt x="33529" y="42124"/>
                      <a:pt x="21600" y="42124"/>
                    </a:cubicBezTo>
                    <a:cubicBezTo>
                      <a:pt x="9670" y="42124"/>
                      <a:pt x="0" y="32453"/>
                      <a:pt x="0" y="20524"/>
                    </a:cubicBezTo>
                    <a:cubicBezTo>
                      <a:pt x="-1" y="18203"/>
                      <a:pt x="373" y="15898"/>
                      <a:pt x="1107" y="13697"/>
                    </a:cubicBezTo>
                    <a:lnTo>
                      <a:pt x="21600" y="20524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 type="triangle" w="med" len="lg"/>
                <a:tailEnd type="triangle" w="med" len="lg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771" name="Group 27"/>
            <p:cNvGrpSpPr>
              <a:grpSpLocks/>
            </p:cNvGrpSpPr>
            <p:nvPr/>
          </p:nvGrpSpPr>
          <p:grpSpPr bwMode="auto">
            <a:xfrm>
              <a:off x="2336" y="845"/>
              <a:ext cx="3175" cy="2789"/>
              <a:chOff x="2336" y="845"/>
              <a:chExt cx="3175" cy="2789"/>
            </a:xfrm>
          </p:grpSpPr>
          <p:sp>
            <p:nvSpPr>
              <p:cNvPr id="31772" name="AutoShape 28"/>
              <p:cNvSpPr>
                <a:spLocks noChangeArrowheads="1"/>
              </p:cNvSpPr>
              <p:nvPr/>
            </p:nvSpPr>
            <p:spPr bwMode="auto">
              <a:xfrm>
                <a:off x="3720" y="890"/>
                <a:ext cx="340" cy="227"/>
              </a:xfrm>
              <a:prstGeom prst="roundRect">
                <a:avLst>
                  <a:gd name="adj" fmla="val 16667"/>
                </a:avLst>
              </a:prstGeom>
              <a:solidFill>
                <a:schemeClr val="bg2"/>
              </a:solidFill>
              <a:ln w="12700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w</a:t>
                </a:r>
                <a:r>
                  <a:rPr lang="en-US" sz="2000" b="1" baseline="-25000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11</a:t>
                </a:r>
                <a:endPara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31773" name="AutoShape 29"/>
              <p:cNvSpPr>
                <a:spLocks noChangeArrowheads="1"/>
              </p:cNvSpPr>
              <p:nvPr/>
            </p:nvSpPr>
            <p:spPr bwMode="auto">
              <a:xfrm>
                <a:off x="3742" y="3271"/>
                <a:ext cx="340" cy="227"/>
              </a:xfrm>
              <a:prstGeom prst="roundRect">
                <a:avLst>
                  <a:gd name="adj" fmla="val 16667"/>
                </a:avLst>
              </a:prstGeom>
              <a:solidFill>
                <a:schemeClr val="bg2"/>
              </a:solidFill>
              <a:ln w="12700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w</a:t>
                </a:r>
                <a:r>
                  <a:rPr lang="en-US" sz="2000" b="1" baseline="-25000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nm</a:t>
                </a:r>
                <a:endPara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31774" name="AutoShape 30"/>
              <p:cNvSpPr>
                <a:spLocks noChangeArrowheads="1"/>
              </p:cNvSpPr>
              <p:nvPr/>
            </p:nvSpPr>
            <p:spPr bwMode="auto">
              <a:xfrm>
                <a:off x="5171" y="845"/>
                <a:ext cx="340" cy="227"/>
              </a:xfrm>
              <a:prstGeom prst="roundRect">
                <a:avLst>
                  <a:gd name="adj" fmla="val 16667"/>
                </a:avLst>
              </a:prstGeom>
              <a:solidFill>
                <a:schemeClr val="bg2"/>
              </a:solidFill>
              <a:ln w="12700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1</a:t>
                </a:r>
              </a:p>
            </p:txBody>
          </p:sp>
          <p:sp>
            <p:nvSpPr>
              <p:cNvPr id="31775" name="AutoShape 31"/>
              <p:cNvSpPr>
                <a:spLocks noChangeArrowheads="1"/>
              </p:cNvSpPr>
              <p:nvPr/>
            </p:nvSpPr>
            <p:spPr bwMode="auto">
              <a:xfrm>
                <a:off x="4922" y="2001"/>
                <a:ext cx="340" cy="227"/>
              </a:xfrm>
              <a:prstGeom prst="roundRect">
                <a:avLst>
                  <a:gd name="adj" fmla="val 16667"/>
                </a:avLst>
              </a:prstGeom>
              <a:solidFill>
                <a:schemeClr val="bg2"/>
              </a:solidFill>
              <a:ln w="12700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v</a:t>
                </a:r>
                <a:r>
                  <a:rPr lang="en-US" sz="2000" b="1" baseline="-25000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1m</a:t>
                </a:r>
                <a:endPara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31776" name="AutoShape 32"/>
              <p:cNvSpPr>
                <a:spLocks noChangeArrowheads="1"/>
              </p:cNvSpPr>
              <p:nvPr/>
            </p:nvSpPr>
            <p:spPr bwMode="auto">
              <a:xfrm>
                <a:off x="2517" y="2047"/>
                <a:ext cx="340" cy="227"/>
              </a:xfrm>
              <a:prstGeom prst="roundRect">
                <a:avLst>
                  <a:gd name="adj" fmla="val 16667"/>
                </a:avLst>
              </a:prstGeom>
              <a:solidFill>
                <a:schemeClr val="bg2"/>
              </a:solidFill>
              <a:ln w="12700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v</a:t>
                </a:r>
                <a:r>
                  <a:rPr lang="en-US" sz="2000" b="1" baseline="-25000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1n</a:t>
                </a:r>
                <a:endPara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31777" name="AutoShape 33"/>
              <p:cNvSpPr>
                <a:spLocks noChangeArrowheads="1"/>
              </p:cNvSpPr>
              <p:nvPr/>
            </p:nvSpPr>
            <p:spPr bwMode="auto">
              <a:xfrm>
                <a:off x="4060" y="1797"/>
                <a:ext cx="340" cy="227"/>
              </a:xfrm>
              <a:prstGeom prst="roundRect">
                <a:avLst>
                  <a:gd name="adj" fmla="val 16667"/>
                </a:avLst>
              </a:prstGeom>
              <a:solidFill>
                <a:schemeClr val="bg2"/>
              </a:solidFill>
              <a:ln w="12700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w</a:t>
                </a:r>
                <a:r>
                  <a:rPr lang="en-US" sz="2000" b="1" baseline="-25000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1n</a:t>
                </a:r>
                <a:endPara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31778" name="AutoShape 34"/>
              <p:cNvSpPr>
                <a:spLocks noChangeArrowheads="1"/>
              </p:cNvSpPr>
              <p:nvPr/>
            </p:nvSpPr>
            <p:spPr bwMode="auto">
              <a:xfrm>
                <a:off x="4060" y="2387"/>
                <a:ext cx="340" cy="227"/>
              </a:xfrm>
              <a:prstGeom prst="roundRect">
                <a:avLst>
                  <a:gd name="adj" fmla="val 16667"/>
                </a:avLst>
              </a:prstGeom>
              <a:solidFill>
                <a:schemeClr val="bg2"/>
              </a:solidFill>
              <a:ln w="12700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w</a:t>
                </a:r>
                <a:r>
                  <a:rPr lang="en-US" sz="2000" b="1" baseline="-25000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1m</a:t>
                </a:r>
                <a:endParaRPr lang="en-US" sz="2000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31779" name="AutoShape 35"/>
              <p:cNvSpPr>
                <a:spLocks noChangeArrowheads="1"/>
              </p:cNvSpPr>
              <p:nvPr/>
            </p:nvSpPr>
            <p:spPr bwMode="auto">
              <a:xfrm>
                <a:off x="4990" y="3407"/>
                <a:ext cx="340" cy="227"/>
              </a:xfrm>
              <a:prstGeom prst="roundRect">
                <a:avLst>
                  <a:gd name="adj" fmla="val 16667"/>
                </a:avLst>
              </a:prstGeom>
              <a:solidFill>
                <a:schemeClr val="bg2"/>
              </a:solidFill>
              <a:ln w="12700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1</a:t>
                </a:r>
              </a:p>
            </p:txBody>
          </p:sp>
          <p:sp>
            <p:nvSpPr>
              <p:cNvPr id="31780" name="AutoShape 36"/>
              <p:cNvSpPr>
                <a:spLocks noChangeArrowheads="1"/>
              </p:cNvSpPr>
              <p:nvPr/>
            </p:nvSpPr>
            <p:spPr bwMode="auto">
              <a:xfrm>
                <a:off x="2427" y="3407"/>
                <a:ext cx="340" cy="227"/>
              </a:xfrm>
              <a:prstGeom prst="roundRect">
                <a:avLst>
                  <a:gd name="adj" fmla="val 16667"/>
                </a:avLst>
              </a:prstGeom>
              <a:solidFill>
                <a:schemeClr val="bg2"/>
              </a:solidFill>
              <a:ln w="12700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1</a:t>
                </a:r>
              </a:p>
            </p:txBody>
          </p:sp>
          <p:sp>
            <p:nvSpPr>
              <p:cNvPr id="31781" name="AutoShape 37"/>
              <p:cNvSpPr>
                <a:spLocks noChangeArrowheads="1"/>
              </p:cNvSpPr>
              <p:nvPr/>
            </p:nvSpPr>
            <p:spPr bwMode="auto">
              <a:xfrm>
                <a:off x="2336" y="913"/>
                <a:ext cx="340" cy="227"/>
              </a:xfrm>
              <a:prstGeom prst="roundRect">
                <a:avLst>
                  <a:gd name="adj" fmla="val 16667"/>
                </a:avLst>
              </a:prstGeom>
              <a:solidFill>
                <a:schemeClr val="bg2"/>
              </a:solidFill>
              <a:ln w="12700">
                <a:solidFill>
                  <a:srgbClr val="FFFFFF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000" b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Arial" charset="0"/>
                  </a:rPr>
                  <a:t>1</a:t>
                </a:r>
              </a:p>
            </p:txBody>
          </p:sp>
        </p:grpSp>
      </p:grp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idx="1"/>
          </p:nvPr>
        </p:nvSpPr>
        <p:spPr>
          <a:xfrm>
            <a:off x="0" y="836613"/>
            <a:ext cx="9144000" cy="6021387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Supervised Training </a:t>
            </a:r>
          </a:p>
          <a:p>
            <a:pPr marL="609600" indent="-609600">
              <a:lnSpc>
                <a:spcPct val="90000"/>
              </a:lnSpc>
            </a:pPr>
            <a:r>
              <a:rPr lang="en-US" sz="2400" b="1" dirty="0">
                <a:latin typeface="Tahoma" pitchFamily="34" charset="0"/>
              </a:rPr>
              <a:t>Training is accomplished by presenting a sequence of training vectors or patterns, each with an associated target output vector. </a:t>
            </a:r>
          </a:p>
          <a:p>
            <a:pPr marL="609600" indent="-609600">
              <a:lnSpc>
                <a:spcPct val="90000"/>
              </a:lnSpc>
            </a:pPr>
            <a:r>
              <a:rPr lang="en-US" sz="2400" b="1" dirty="0">
                <a:latin typeface="Tahoma" pitchFamily="34" charset="0"/>
              </a:rPr>
              <a:t>The weights are then adjusted according to a learning algorithm. </a:t>
            </a:r>
          </a:p>
          <a:p>
            <a:pPr marL="609600" indent="-609600">
              <a:lnSpc>
                <a:spcPct val="90000"/>
              </a:lnSpc>
            </a:pPr>
            <a:r>
              <a:rPr lang="en-US" sz="2400" b="1" dirty="0">
                <a:latin typeface="Tahoma" pitchFamily="34" charset="0"/>
              </a:rPr>
              <a:t>During training, the network develops an associative memory. It can then recall a stored pattern when it is given an input vector that is sufficiently similar to a vector it has learned.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en-US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Unsupervised Training</a:t>
            </a:r>
          </a:p>
          <a:p>
            <a:pPr marL="609600" indent="-609600">
              <a:lnSpc>
                <a:spcPct val="90000"/>
              </a:lnSpc>
            </a:pPr>
            <a:r>
              <a:rPr lang="en-US" sz="2400" b="1" dirty="0">
                <a:latin typeface="Tahoma" pitchFamily="34" charset="0"/>
              </a:rPr>
              <a:t>A sequence of input vectors is provided, but no </a:t>
            </a:r>
            <a:r>
              <a:rPr lang="en-US" sz="2400" b="1" dirty="0" err="1">
                <a:latin typeface="Tahoma" pitchFamily="34" charset="0"/>
              </a:rPr>
              <a:t>traget</a:t>
            </a:r>
            <a:r>
              <a:rPr lang="en-US" sz="2400" b="1" dirty="0">
                <a:latin typeface="Tahoma" pitchFamily="34" charset="0"/>
              </a:rPr>
              <a:t> vectors are specified in this case.</a:t>
            </a:r>
          </a:p>
          <a:p>
            <a:pPr marL="609600" indent="-609600">
              <a:lnSpc>
                <a:spcPct val="90000"/>
              </a:lnSpc>
            </a:pPr>
            <a:r>
              <a:rPr lang="en-US" sz="2400" b="1" dirty="0">
                <a:latin typeface="Tahoma" pitchFamily="34" charset="0"/>
              </a:rPr>
              <a:t>The net modifies its weights and biases, so that the most similar input vectors are assigned to the same output unit.</a:t>
            </a:r>
          </a:p>
        </p:txBody>
      </p:sp>
      <p:sp>
        <p:nvSpPr>
          <p:cNvPr id="32771" name="WordArt 3"/>
          <p:cNvSpPr>
            <a:spLocks noChangeArrowheads="1" noChangeShapeType="1" noTextEdit="1"/>
          </p:cNvSpPr>
          <p:nvPr/>
        </p:nvSpPr>
        <p:spPr bwMode="auto">
          <a:xfrm>
            <a:off x="3384550" y="225425"/>
            <a:ext cx="212407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Training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27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249238" y="1066800"/>
            <a:ext cx="4932362" cy="5791200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en-US" sz="2400" b="1">
                <a:latin typeface="Tahoma" pitchFamily="34" charset="0"/>
              </a:rPr>
              <a:t>1. Binary Step Function</a:t>
            </a:r>
            <a:endParaRPr lang="en-US" sz="2000" b="1">
              <a:latin typeface="Tahoma" pitchFamily="34" charset="0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en-US" sz="2000" b="1">
                <a:latin typeface="Tahoma" pitchFamily="34" charset="0"/>
              </a:rPr>
              <a:t>(a “threshold” or “Heaviside” function)</a:t>
            </a:r>
          </a:p>
          <a:p>
            <a:pPr marL="609600" indent="-609600">
              <a:buFont typeface="Wingdings" pitchFamily="2" charset="2"/>
              <a:buNone/>
            </a:pPr>
            <a:endParaRPr lang="en-US" sz="2000" b="1">
              <a:latin typeface="Tahoma" pitchFamily="34" charset="0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en-US" sz="2400" b="1">
                <a:latin typeface="Tahoma" pitchFamily="34" charset="0"/>
              </a:rPr>
              <a:t>2. Bipolar Step Function</a:t>
            </a:r>
          </a:p>
          <a:p>
            <a:pPr marL="609600" indent="-609600">
              <a:buFont typeface="Wingdings" pitchFamily="2" charset="2"/>
              <a:buNone/>
            </a:pPr>
            <a:endParaRPr lang="en-US" sz="1600" b="1">
              <a:latin typeface="Tahoma" pitchFamily="34" charset="0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en-US" sz="2400" b="1">
                <a:latin typeface="Tahoma" pitchFamily="34" charset="0"/>
              </a:rPr>
              <a:t>3. Binary Sigmoid 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400" b="1">
                <a:latin typeface="Tahoma" pitchFamily="34" charset="0"/>
              </a:rPr>
              <a:t>Function </a:t>
            </a:r>
            <a:r>
              <a:rPr lang="en-US" sz="2000" b="1">
                <a:latin typeface="Tahoma" pitchFamily="34" charset="0"/>
              </a:rPr>
              <a:t>(Logistic 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000" b="1">
                <a:latin typeface="Tahoma" pitchFamily="34" charset="0"/>
              </a:rPr>
              <a:t>Sigmoid)</a:t>
            </a:r>
          </a:p>
          <a:p>
            <a:pPr marL="609600" indent="-609600">
              <a:buFont typeface="Wingdings" pitchFamily="2" charset="2"/>
              <a:buNone/>
            </a:pPr>
            <a:endParaRPr lang="en-US" sz="2000" b="1">
              <a:latin typeface="Tahoma" pitchFamily="34" charset="0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en-US" sz="2400" b="1">
                <a:latin typeface="Tahoma" pitchFamily="34" charset="0"/>
              </a:rPr>
              <a:t>3. Bipolar Sigmoid</a:t>
            </a:r>
          </a:p>
          <a:p>
            <a:pPr marL="609600" indent="-609600">
              <a:buFont typeface="Wingdings" pitchFamily="2" charset="2"/>
              <a:buNone/>
            </a:pPr>
            <a:endParaRPr lang="en-US" sz="2400" b="1">
              <a:latin typeface="Tahoma" pitchFamily="34" charset="0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en-US" sz="2400" b="1">
                <a:latin typeface="Tahoma" pitchFamily="34" charset="0"/>
              </a:rPr>
              <a:t>4. Hyperbolic -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400" b="1">
                <a:latin typeface="Tahoma" pitchFamily="34" charset="0"/>
              </a:rPr>
              <a:t> Tangent</a:t>
            </a:r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>
            <p:ph sz="quarter" idx="2"/>
          </p:nvPr>
        </p:nvGraphicFramePr>
        <p:xfrm>
          <a:off x="6523038" y="1160463"/>
          <a:ext cx="2466975" cy="935037"/>
        </p:xfrm>
        <a:graphic>
          <a:graphicData uri="http://schemas.openxmlformats.org/presentationml/2006/ole">
            <p:oleObj spid="_x0000_s33795" name="Equation" r:id="rId3" imgW="1206360" imgH="457200" progId="Equation.3">
              <p:embed/>
            </p:oleObj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>
            <p:ph sz="quarter" idx="3"/>
          </p:nvPr>
        </p:nvGraphicFramePr>
        <p:xfrm>
          <a:off x="4062413" y="3662363"/>
          <a:ext cx="4927600" cy="744537"/>
        </p:xfrm>
        <a:graphic>
          <a:graphicData uri="http://schemas.openxmlformats.org/presentationml/2006/ole">
            <p:oleObj spid="_x0000_s33796" name="Equation" r:id="rId4" imgW="2857320" imgH="431640" progId="Equation.3">
              <p:embed/>
            </p:oleObj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6367463" y="2417763"/>
          <a:ext cx="2624137" cy="935037"/>
        </p:xfrm>
        <a:graphic>
          <a:graphicData uri="http://schemas.openxmlformats.org/presentationml/2006/ole">
            <p:oleObj spid="_x0000_s33797" name="Equation" r:id="rId5" imgW="1282680" imgH="457200" progId="Equation.3">
              <p:embed/>
            </p:oleObj>
          </a:graphicData>
        </a:graphic>
      </p:graphicFrame>
      <p:graphicFrame>
        <p:nvGraphicFramePr>
          <p:cNvPr id="33798" name="Object 6"/>
          <p:cNvGraphicFramePr>
            <a:graphicFrameLocks noChangeAspect="1"/>
          </p:cNvGraphicFramePr>
          <p:nvPr/>
        </p:nvGraphicFramePr>
        <p:xfrm>
          <a:off x="3328988" y="4718050"/>
          <a:ext cx="5662612" cy="844550"/>
        </p:xfrm>
        <a:graphic>
          <a:graphicData uri="http://schemas.openxmlformats.org/presentationml/2006/ole">
            <p:oleObj spid="_x0000_s33798" name="Equation" r:id="rId6" imgW="3098520" imgH="431640" progId="Equation.3">
              <p:embed/>
            </p:oleObj>
          </a:graphicData>
        </a:graphic>
      </p:graphicFrame>
      <p:graphicFrame>
        <p:nvGraphicFramePr>
          <p:cNvPr id="33799" name="Object 7"/>
          <p:cNvGraphicFramePr>
            <a:graphicFrameLocks noChangeAspect="1"/>
          </p:cNvGraphicFramePr>
          <p:nvPr/>
        </p:nvGraphicFramePr>
        <p:xfrm>
          <a:off x="3814763" y="5861050"/>
          <a:ext cx="5176837" cy="844550"/>
        </p:xfrm>
        <a:graphic>
          <a:graphicData uri="http://schemas.openxmlformats.org/presentationml/2006/ole">
            <p:oleObj spid="_x0000_s33799" name="Equation" r:id="rId7" imgW="2831760" imgH="431640" progId="Equation.3">
              <p:embed/>
            </p:oleObj>
          </a:graphicData>
        </a:graphic>
      </p:graphicFrame>
      <p:sp>
        <p:nvSpPr>
          <p:cNvPr id="33800" name="WordArt 8"/>
          <p:cNvSpPr>
            <a:spLocks noChangeArrowheads="1" noChangeShapeType="1" noTextEdit="1"/>
          </p:cNvSpPr>
          <p:nvPr/>
        </p:nvSpPr>
        <p:spPr bwMode="auto">
          <a:xfrm>
            <a:off x="1727200" y="152400"/>
            <a:ext cx="557212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Common Activation Functions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37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37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37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0"/>
            <a:ext cx="8077200" cy="1447800"/>
          </a:xfrm>
        </p:spPr>
        <p:txBody>
          <a:bodyPr>
            <a:normAutofit/>
          </a:bodyPr>
          <a:lstStyle/>
          <a:p>
            <a:pPr algn="r"/>
            <a:r>
              <a:rPr lang="en-US" sz="4800" dirty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Course </a:t>
            </a:r>
            <a:r>
              <a:rPr lang="en-US" sz="4800" dirty="0" smtClean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Contents</a:t>
            </a:r>
            <a:endParaRPr lang="en-US" sz="4000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609600"/>
            <a:ext cx="8686800" cy="62484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b="1" dirty="0">
                <a:latin typeface="+mj-lt"/>
              </a:rPr>
              <a:t>Introduction and Review</a:t>
            </a:r>
          </a:p>
          <a:p>
            <a:pPr>
              <a:lnSpc>
                <a:spcPct val="90000"/>
              </a:lnSpc>
            </a:pPr>
            <a:r>
              <a:rPr lang="en-US" sz="2400" b="1" dirty="0">
                <a:latin typeface="+mj-lt"/>
              </a:rPr>
              <a:t>Learning Processes</a:t>
            </a:r>
          </a:p>
          <a:p>
            <a:pPr>
              <a:lnSpc>
                <a:spcPct val="90000"/>
              </a:lnSpc>
            </a:pPr>
            <a:r>
              <a:rPr lang="en-US" sz="2400" b="1" dirty="0">
                <a:latin typeface="+mj-lt"/>
              </a:rPr>
              <a:t>Single &amp; Multi-layer </a:t>
            </a:r>
            <a:r>
              <a:rPr lang="en-US" sz="2400" b="1" dirty="0" err="1">
                <a:latin typeface="+mj-lt"/>
              </a:rPr>
              <a:t>Perceptrons</a:t>
            </a:r>
            <a:endParaRPr lang="en-US" sz="2400" b="1" dirty="0">
              <a:latin typeface="+mj-lt"/>
            </a:endParaRPr>
          </a:p>
          <a:p>
            <a:pPr>
              <a:lnSpc>
                <a:spcPct val="90000"/>
              </a:lnSpc>
            </a:pPr>
            <a:r>
              <a:rPr lang="en-US" sz="2400" b="1" dirty="0">
                <a:latin typeface="+mj-lt"/>
              </a:rPr>
              <a:t>Radial Basis Function Networks</a:t>
            </a:r>
          </a:p>
          <a:p>
            <a:pPr>
              <a:lnSpc>
                <a:spcPct val="90000"/>
              </a:lnSpc>
            </a:pPr>
            <a:r>
              <a:rPr lang="en-US" sz="2400" b="1" dirty="0">
                <a:latin typeface="+mj-lt"/>
              </a:rPr>
              <a:t>Support Vector and Committee Machines</a:t>
            </a:r>
          </a:p>
          <a:p>
            <a:pPr>
              <a:lnSpc>
                <a:spcPct val="90000"/>
              </a:lnSpc>
            </a:pPr>
            <a:r>
              <a:rPr lang="en-US" sz="2400" b="1" dirty="0">
                <a:latin typeface="+mj-lt"/>
              </a:rPr>
              <a:t>Principle Component Analysis (PCA)</a:t>
            </a:r>
          </a:p>
          <a:p>
            <a:pPr>
              <a:lnSpc>
                <a:spcPct val="90000"/>
              </a:lnSpc>
            </a:pPr>
            <a:r>
              <a:rPr lang="en-US" sz="2400" b="1" dirty="0">
                <a:latin typeface="+mj-lt"/>
              </a:rPr>
              <a:t>Self Organizing Maps (SOMs)</a:t>
            </a:r>
          </a:p>
          <a:p>
            <a:pPr>
              <a:lnSpc>
                <a:spcPct val="90000"/>
              </a:lnSpc>
            </a:pPr>
            <a:r>
              <a:rPr lang="en-US" sz="2400" b="1" dirty="0">
                <a:latin typeface="+mj-lt"/>
              </a:rPr>
              <a:t>Recurrent &amp; Temporal </a:t>
            </a:r>
            <a:r>
              <a:rPr lang="en-US" sz="2400" b="1" dirty="0" err="1">
                <a:latin typeface="+mj-lt"/>
              </a:rPr>
              <a:t>Feedforward</a:t>
            </a:r>
            <a:r>
              <a:rPr lang="en-US" sz="2400" b="1" dirty="0">
                <a:latin typeface="+mj-lt"/>
              </a:rPr>
              <a:t> Networks</a:t>
            </a:r>
          </a:p>
          <a:p>
            <a:pPr>
              <a:lnSpc>
                <a:spcPct val="90000"/>
              </a:lnSpc>
            </a:pPr>
            <a:r>
              <a:rPr lang="en-US" sz="2400" b="1" dirty="0">
                <a:latin typeface="+mj-lt"/>
              </a:rPr>
              <a:t>Neural Networks for Optimizing Problems</a:t>
            </a:r>
          </a:p>
          <a:p>
            <a:pPr>
              <a:lnSpc>
                <a:spcPct val="90000"/>
              </a:lnSpc>
            </a:pPr>
            <a:r>
              <a:rPr lang="en-US" sz="2400" b="1" dirty="0">
                <a:latin typeface="+mj-lt"/>
              </a:rPr>
              <a:t>Solving Matrix Algebra Problems using ANNs</a:t>
            </a:r>
          </a:p>
          <a:p>
            <a:pPr>
              <a:lnSpc>
                <a:spcPct val="90000"/>
              </a:lnSpc>
            </a:pPr>
            <a:r>
              <a:rPr lang="en-US" sz="2400" b="1" dirty="0">
                <a:latin typeface="+mj-lt"/>
              </a:rPr>
              <a:t>Solving Linear Algebraic Equations using ANNs</a:t>
            </a:r>
          </a:p>
          <a:p>
            <a:pPr>
              <a:lnSpc>
                <a:spcPct val="90000"/>
              </a:lnSpc>
            </a:pPr>
            <a:r>
              <a:rPr lang="en-US" sz="2400" b="1" dirty="0">
                <a:latin typeface="+mj-lt"/>
              </a:rPr>
              <a:t>Statistical Methods using ANNs</a:t>
            </a:r>
          </a:p>
          <a:p>
            <a:pPr>
              <a:lnSpc>
                <a:spcPct val="90000"/>
              </a:lnSpc>
            </a:pPr>
            <a:r>
              <a:rPr lang="en-US" sz="2400" b="1" dirty="0" err="1">
                <a:latin typeface="+mj-lt"/>
              </a:rPr>
              <a:t>Neuro</a:t>
            </a:r>
            <a:r>
              <a:rPr lang="en-US" sz="2400" b="1" dirty="0">
                <a:latin typeface="+mj-lt"/>
              </a:rPr>
              <a:t>-fuzzy Computing</a:t>
            </a:r>
          </a:p>
          <a:p>
            <a:pPr>
              <a:lnSpc>
                <a:spcPct val="90000"/>
              </a:lnSpc>
            </a:pPr>
            <a:r>
              <a:rPr lang="en-US" sz="2400" b="1" dirty="0" err="1">
                <a:latin typeface="+mj-lt"/>
              </a:rPr>
              <a:t>Neuro</a:t>
            </a:r>
            <a:r>
              <a:rPr lang="en-US" sz="2400" b="1" dirty="0">
                <a:latin typeface="+mj-lt"/>
              </a:rPr>
              <a:t>-genetic Computing</a:t>
            </a:r>
          </a:p>
          <a:p>
            <a:pPr>
              <a:lnSpc>
                <a:spcPct val="90000"/>
              </a:lnSpc>
            </a:pPr>
            <a:r>
              <a:rPr lang="en-US" sz="2400" b="1" dirty="0" err="1">
                <a:latin typeface="+mj-lt"/>
              </a:rPr>
              <a:t>Neurodynamics</a:t>
            </a:r>
            <a:r>
              <a:rPr lang="en-US" sz="2400" b="1" dirty="0">
                <a:latin typeface="+mj-lt"/>
              </a:rPr>
              <a:t> &amp;Dynamically Driven Recurrent Nets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915400" cy="5486400"/>
          </a:xfrm>
        </p:spPr>
        <p:txBody>
          <a:bodyPr/>
          <a:lstStyle/>
          <a:p>
            <a:pPr marL="609600" indent="-609600"/>
            <a:r>
              <a:rPr lang="en-US" sz="2400" b="1" dirty="0">
                <a:latin typeface="Tahoma" pitchFamily="34" charset="0"/>
              </a:rPr>
              <a:t>The number of application areas in which artificial neural networks are used is growing daily.</a:t>
            </a:r>
          </a:p>
          <a:p>
            <a:pPr marL="609600" indent="-609600"/>
            <a:r>
              <a:rPr lang="en-US" sz="2400" b="1" dirty="0">
                <a:latin typeface="Tahoma" pitchFamily="34" charset="0"/>
              </a:rPr>
              <a:t>Some of the representative problem areas, where neural networks have been used are:</a:t>
            </a:r>
          </a:p>
          <a:p>
            <a:pPr marL="609600" indent="-609600">
              <a:buFontTx/>
              <a:buAutoNum type="arabicPeriod"/>
            </a:pPr>
            <a:r>
              <a:rPr lang="en-US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Pattern Completion:</a:t>
            </a:r>
            <a:r>
              <a:rPr lang="en-US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</a:t>
            </a:r>
            <a:r>
              <a:rPr lang="en-US" sz="2400" b="1" dirty="0">
                <a:latin typeface="Tahoma" pitchFamily="34" charset="0"/>
              </a:rPr>
              <a:t>ANNs can be trained on a set of visual patterns represented by pixel values.</a:t>
            </a:r>
          </a:p>
          <a:p>
            <a:pPr marL="990600" lvl="1" indent="-533400"/>
            <a:r>
              <a:rPr lang="en-US" sz="2400" b="1" dirty="0">
                <a:latin typeface="Tahoma" pitchFamily="34" charset="0"/>
              </a:rPr>
              <a:t>If subsequently, a part of an individual pattern (or a noisy pattern) is presented to the network, we can allow the network’s activation to propagate through the net till it converges to the original (</a:t>
            </a:r>
            <a:r>
              <a:rPr lang="en-US" sz="2400" b="1" dirty="0" err="1">
                <a:latin typeface="Tahoma" pitchFamily="34" charset="0"/>
              </a:rPr>
              <a:t>memorised</a:t>
            </a:r>
            <a:r>
              <a:rPr lang="en-US" sz="2400" b="1" dirty="0">
                <a:latin typeface="Tahoma" pitchFamily="34" charset="0"/>
              </a:rPr>
              <a:t>) visual pattern.</a:t>
            </a:r>
          </a:p>
          <a:p>
            <a:pPr marL="990600" lvl="1" indent="-533400"/>
            <a:r>
              <a:rPr lang="en-US" sz="2400" b="1" dirty="0">
                <a:latin typeface="Tahoma" pitchFamily="34" charset="0"/>
              </a:rPr>
              <a:t>The  network is acting like a “content- addressable” memory.</a:t>
            </a:r>
          </a:p>
          <a:p>
            <a:pPr marL="609600" indent="-609600">
              <a:buFontTx/>
              <a:buAutoNum type="arabicPeriod"/>
            </a:pPr>
            <a:endParaRPr lang="en-US" sz="2400" b="1" dirty="0">
              <a:latin typeface="Tahoma" pitchFamily="34" charset="0"/>
            </a:endParaRPr>
          </a:p>
        </p:txBody>
      </p:sp>
      <p:sp>
        <p:nvSpPr>
          <p:cNvPr id="34819" name="WordArt 3"/>
          <p:cNvSpPr>
            <a:spLocks noChangeArrowheads="1" noChangeShapeType="1" noTextEdit="1"/>
          </p:cNvSpPr>
          <p:nvPr/>
        </p:nvSpPr>
        <p:spPr bwMode="auto">
          <a:xfrm>
            <a:off x="1524000" y="304800"/>
            <a:ext cx="41719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Typical Problem Areas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915400" cy="54864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 startAt="2"/>
            </a:pPr>
            <a:r>
              <a:rPr lang="en-US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Classification:</a:t>
            </a:r>
            <a:r>
              <a:rPr lang="en-US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</a:t>
            </a:r>
            <a:r>
              <a:rPr lang="en-US" sz="2800" b="1" dirty="0">
                <a:latin typeface="Tahoma" pitchFamily="34" charset="0"/>
              </a:rPr>
              <a:t>An early example of this type of network was trained to differentiate between male and female faces. 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sz="2400" b="1" dirty="0">
                <a:latin typeface="Tahoma" pitchFamily="34" charset="0"/>
              </a:rPr>
              <a:t>It is actually very difficult to create an algorithm to do so yet, an ANN has shown to have near-human capacity to do so.</a:t>
            </a:r>
          </a:p>
          <a:p>
            <a:pPr marL="609600" indent="-609600">
              <a:lnSpc>
                <a:spcPct val="90000"/>
              </a:lnSpc>
              <a:buFontTx/>
              <a:buAutoNum type="arabicPeriod" startAt="2"/>
            </a:pPr>
            <a:r>
              <a:rPr lang="en-US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Optimization:</a:t>
            </a:r>
            <a:r>
              <a:rPr lang="en-US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</a:t>
            </a:r>
            <a:r>
              <a:rPr lang="en-US" sz="2800" b="1" dirty="0">
                <a:latin typeface="Tahoma" pitchFamily="34" charset="0"/>
              </a:rPr>
              <a:t>It is notoriously difficult to find algorithms for solving optimization problems (e.g. TSP).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sz="2400" b="1" dirty="0">
                <a:latin typeface="Tahoma" pitchFamily="34" charset="0"/>
              </a:rPr>
              <a:t>There are several types of neural networks which have been shown to converge to ‘good-enough’ solutions i.e. solutions which may not be globally optimal but can be shown to be close to the global optimum for any given set of parameters.</a:t>
            </a:r>
          </a:p>
        </p:txBody>
      </p:sp>
      <p:sp>
        <p:nvSpPr>
          <p:cNvPr id="35843" name="WordArt 3"/>
          <p:cNvSpPr>
            <a:spLocks noChangeArrowheads="1" noChangeShapeType="1" noTextEdit="1"/>
          </p:cNvSpPr>
          <p:nvPr/>
        </p:nvSpPr>
        <p:spPr bwMode="auto">
          <a:xfrm>
            <a:off x="1524000" y="304800"/>
            <a:ext cx="41719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Typical Problem Areas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915400" cy="5486400"/>
          </a:xfrm>
        </p:spPr>
        <p:txBody>
          <a:bodyPr/>
          <a:lstStyle/>
          <a:p>
            <a:pPr marL="609600" indent="-609600">
              <a:buFontTx/>
              <a:buAutoNum type="arabicPeriod" startAt="4"/>
            </a:pPr>
            <a:r>
              <a:rPr lang="en-US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Feature Detection:</a:t>
            </a:r>
            <a:r>
              <a:rPr lang="en-US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</a:t>
            </a:r>
            <a:r>
              <a:rPr lang="en-US" sz="2400" b="1" dirty="0">
                <a:latin typeface="Tahoma" pitchFamily="34" charset="0"/>
              </a:rPr>
              <a:t>An early example of this is the phoneme producing feature map of </a:t>
            </a:r>
            <a:r>
              <a:rPr lang="en-US" sz="2400" b="1" dirty="0" err="1">
                <a:latin typeface="Tahoma" pitchFamily="34" charset="0"/>
              </a:rPr>
              <a:t>Kohonen</a:t>
            </a:r>
            <a:r>
              <a:rPr lang="en-US" sz="2400" b="1" dirty="0">
                <a:latin typeface="Tahoma" pitchFamily="34" charset="0"/>
              </a:rPr>
              <a:t>: </a:t>
            </a:r>
          </a:p>
          <a:p>
            <a:pPr marL="990600" lvl="1" indent="-533400"/>
            <a:r>
              <a:rPr lang="en-US" sz="2000" b="1" dirty="0">
                <a:latin typeface="Tahoma" pitchFamily="34" charset="0"/>
              </a:rPr>
              <a:t>The network is provided with a set of inputs and must learn to pronounce the words; in doing so, it must identify a set of features which are important in phoneme production</a:t>
            </a:r>
          </a:p>
          <a:p>
            <a:pPr marL="609600" indent="-609600">
              <a:buFontTx/>
              <a:buAutoNum type="arabicPeriod" startAt="4"/>
            </a:pPr>
            <a:r>
              <a:rPr lang="en-US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Data Compression:</a:t>
            </a:r>
            <a:r>
              <a:rPr lang="en-US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</a:t>
            </a:r>
            <a:r>
              <a:rPr lang="en-US" sz="2400" b="1" dirty="0">
                <a:latin typeface="Tahoma" pitchFamily="34" charset="0"/>
              </a:rPr>
              <a:t>There are many ANNs which have been shown to be capable of representing input data in a compressed format loosing as little of the information as possible.</a:t>
            </a:r>
          </a:p>
          <a:p>
            <a:pPr marL="609600" indent="-609600">
              <a:buFontTx/>
              <a:buAutoNum type="arabicPeriod" startAt="4"/>
            </a:pPr>
            <a:r>
              <a:rPr lang="en-US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Approximation</a:t>
            </a:r>
            <a:r>
              <a:rPr lang="en-US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: </a:t>
            </a:r>
            <a:r>
              <a:rPr lang="en-US" sz="2400" b="1" dirty="0">
                <a:latin typeface="Tahoma" pitchFamily="34" charset="0"/>
              </a:rPr>
              <a:t>Given examples of an input to output mapping, a neural network can be trained to approximate the mapping so that a future input will give approximately the correct answer i.e. the answer which the mapping should give.</a:t>
            </a:r>
          </a:p>
        </p:txBody>
      </p:sp>
      <p:sp>
        <p:nvSpPr>
          <p:cNvPr id="36867" name="WordArt 3"/>
          <p:cNvSpPr>
            <a:spLocks noChangeArrowheads="1" noChangeShapeType="1" noTextEdit="1"/>
          </p:cNvSpPr>
          <p:nvPr/>
        </p:nvSpPr>
        <p:spPr bwMode="auto">
          <a:xfrm>
            <a:off x="1524000" y="304800"/>
            <a:ext cx="41719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Typical Problem Areas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915400" cy="5486400"/>
          </a:xfrm>
        </p:spPr>
        <p:txBody>
          <a:bodyPr/>
          <a:lstStyle/>
          <a:p>
            <a:pPr marL="609600" indent="-609600">
              <a:buFontTx/>
              <a:buAutoNum type="arabicPeriod" startAt="7"/>
            </a:pPr>
            <a:r>
              <a:rPr lang="en-US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Association:</a:t>
            </a:r>
            <a:r>
              <a:rPr lang="en-US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</a:t>
            </a:r>
            <a:r>
              <a:rPr lang="en-US" sz="2400" b="1" dirty="0">
                <a:latin typeface="Tahoma" pitchFamily="34" charset="0"/>
              </a:rPr>
              <a:t>We may associate a particular input with a particular output  so that given the same (or similar) input again, the net will give the same (or a similar) output again.</a:t>
            </a:r>
          </a:p>
          <a:p>
            <a:pPr marL="609600" indent="-609600">
              <a:buFontTx/>
              <a:buAutoNum type="arabicPeriod" startAt="7"/>
            </a:pPr>
            <a:r>
              <a:rPr lang="en-US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Prediction:</a:t>
            </a:r>
            <a:r>
              <a:rPr lang="en-US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 </a:t>
            </a:r>
            <a:r>
              <a:rPr lang="en-US" sz="2400" b="1" dirty="0">
                <a:latin typeface="Tahoma" pitchFamily="34" charset="0"/>
              </a:rPr>
              <a:t>This task may be stated as: given a set of previous examples from a  time series, such as a set of closing prices of Karachi Stock Exchange, to predict the next (future) sample.</a:t>
            </a:r>
          </a:p>
          <a:p>
            <a:pPr marL="609600" indent="-609600">
              <a:buFontTx/>
              <a:buAutoNum type="arabicPeriod" startAt="7"/>
            </a:pPr>
            <a:r>
              <a:rPr lang="en-US" sz="28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Control</a:t>
            </a:r>
            <a:r>
              <a:rPr lang="en-US" sz="24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: </a:t>
            </a:r>
            <a:r>
              <a:rPr lang="en-US" sz="2400" b="1" dirty="0">
                <a:latin typeface="Tahoma" pitchFamily="34" charset="0"/>
              </a:rPr>
              <a:t>For example to control the movement of a robot arm (or truck, or any non-linear process) to learn what inputs (actions) will have the correct outputs (results)</a:t>
            </a:r>
          </a:p>
        </p:txBody>
      </p:sp>
      <p:sp>
        <p:nvSpPr>
          <p:cNvPr id="37891" name="WordArt 3"/>
          <p:cNvSpPr>
            <a:spLocks noChangeArrowheads="1" noChangeShapeType="1" noTextEdit="1"/>
          </p:cNvSpPr>
          <p:nvPr/>
        </p:nvSpPr>
        <p:spPr bwMode="auto">
          <a:xfrm>
            <a:off x="1524000" y="304800"/>
            <a:ext cx="417195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Typical Problem Areas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WordArt 2"/>
          <p:cNvSpPr>
            <a:spLocks noChangeArrowheads="1" noChangeShapeType="1" noTextEdit="1"/>
          </p:cNvSpPr>
          <p:nvPr/>
        </p:nvSpPr>
        <p:spPr bwMode="auto">
          <a:xfrm rot="-388947">
            <a:off x="609600" y="2790825"/>
            <a:ext cx="7239000" cy="26955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788947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Impact"/>
              </a:rPr>
              <a:t>That's it for today!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0"/>
            <a:ext cx="7772400" cy="1462088"/>
          </a:xfrm>
        </p:spPr>
        <p:txBody>
          <a:bodyPr/>
          <a:lstStyle/>
          <a:p>
            <a:pPr algn="r"/>
            <a:r>
              <a:rPr lang="en-US" dirty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Recommended Texts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8077200" cy="48768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b="1" dirty="0">
                <a:latin typeface="+mj-lt"/>
              </a:rPr>
              <a:t>Neural Networks: A Comprehensive Foundation by Simon </a:t>
            </a:r>
            <a:r>
              <a:rPr lang="en-US" sz="2800" b="1" dirty="0" err="1">
                <a:latin typeface="+mj-lt"/>
              </a:rPr>
              <a:t>Haykin</a:t>
            </a:r>
            <a:r>
              <a:rPr lang="en-US" sz="2800" b="1" dirty="0">
                <a:latin typeface="+mj-lt"/>
              </a:rPr>
              <a:t>, Prentice Hall, Inc., 1999.</a:t>
            </a:r>
          </a:p>
          <a:p>
            <a:pPr>
              <a:lnSpc>
                <a:spcPct val="90000"/>
              </a:lnSpc>
            </a:pPr>
            <a:r>
              <a:rPr lang="en-US" sz="2800" b="1" dirty="0">
                <a:latin typeface="+mj-lt"/>
              </a:rPr>
              <a:t>Principles of </a:t>
            </a:r>
            <a:r>
              <a:rPr lang="en-US" sz="2800" b="1" dirty="0" err="1">
                <a:latin typeface="+mj-lt"/>
              </a:rPr>
              <a:t>Neurocomputing</a:t>
            </a:r>
            <a:r>
              <a:rPr lang="en-US" sz="2800" b="1" dirty="0">
                <a:latin typeface="+mj-lt"/>
              </a:rPr>
              <a:t> for Science and Engineering, by Fredric M. Ham and </a:t>
            </a:r>
            <a:r>
              <a:rPr lang="en-US" sz="2800" b="1" dirty="0" err="1">
                <a:latin typeface="+mj-lt"/>
              </a:rPr>
              <a:t>Ivica</a:t>
            </a:r>
            <a:r>
              <a:rPr lang="en-US" sz="2800" b="1" dirty="0">
                <a:latin typeface="+mj-lt"/>
              </a:rPr>
              <a:t> </a:t>
            </a:r>
            <a:r>
              <a:rPr lang="en-US" sz="2800" b="1" dirty="0" err="1">
                <a:latin typeface="+mj-lt"/>
              </a:rPr>
              <a:t>Kostanic</a:t>
            </a:r>
            <a:r>
              <a:rPr lang="en-US" sz="2800" b="1" dirty="0">
                <a:latin typeface="+mj-lt"/>
              </a:rPr>
              <a:t>, Tata McGraw-Hill, 2002.</a:t>
            </a:r>
          </a:p>
          <a:p>
            <a:pPr>
              <a:lnSpc>
                <a:spcPct val="90000"/>
              </a:lnSpc>
            </a:pPr>
            <a:r>
              <a:rPr lang="en-US" sz="2800" b="1" dirty="0">
                <a:latin typeface="+mj-lt"/>
              </a:rPr>
              <a:t>Neural Networks: Algorithms, Applications &amp; Programming Techniques by James A. Freeman and David M. </a:t>
            </a:r>
            <a:r>
              <a:rPr lang="en-US" sz="2800" b="1" dirty="0" err="1">
                <a:latin typeface="+mj-lt"/>
              </a:rPr>
              <a:t>Skiapura</a:t>
            </a:r>
            <a:r>
              <a:rPr lang="en-US" sz="2800" b="1" dirty="0">
                <a:latin typeface="+mj-lt"/>
              </a:rPr>
              <a:t>, Addison-Wesley Publishing Company, 1991.</a:t>
            </a:r>
          </a:p>
          <a:p>
            <a:pPr>
              <a:lnSpc>
                <a:spcPct val="90000"/>
              </a:lnSpc>
            </a:pPr>
            <a:r>
              <a:rPr lang="en-US" sz="2800" b="1" dirty="0">
                <a:latin typeface="+mj-lt"/>
              </a:rPr>
              <a:t>Neural Network Toolbox: User’s Guide by Howard Demuth and Mark Beale, The </a:t>
            </a:r>
            <a:r>
              <a:rPr lang="en-US" sz="2800" b="1" dirty="0" err="1">
                <a:latin typeface="+mj-lt"/>
              </a:rPr>
              <a:t>Mathworks</a:t>
            </a:r>
            <a:r>
              <a:rPr lang="en-US" sz="2800" b="1" dirty="0">
                <a:latin typeface="+mj-lt"/>
              </a:rPr>
              <a:t> Inc., 1997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0"/>
            <a:ext cx="7772400" cy="1462088"/>
          </a:xfrm>
        </p:spPr>
        <p:txBody>
          <a:bodyPr/>
          <a:lstStyle/>
          <a:p>
            <a:pPr algn="r"/>
            <a:r>
              <a:rPr lang="en-US" dirty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Evaluation and Grading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7772400" cy="3810000"/>
          </a:xfrm>
        </p:spPr>
        <p:txBody>
          <a:bodyPr/>
          <a:lstStyle/>
          <a:p>
            <a:endParaRPr lang="en-US" b="1" dirty="0">
              <a:latin typeface="+mj-lt"/>
            </a:endParaRPr>
          </a:p>
          <a:p>
            <a:r>
              <a:rPr lang="en-US" b="1" dirty="0">
                <a:latin typeface="+mj-lt"/>
              </a:rPr>
              <a:t>Quizzes			</a:t>
            </a:r>
            <a:r>
              <a:rPr lang="en-US" b="1" dirty="0" smtClean="0">
                <a:latin typeface="+mj-lt"/>
              </a:rPr>
              <a:t>		</a:t>
            </a:r>
            <a:r>
              <a:rPr lang="en-US" b="1" dirty="0">
                <a:latin typeface="+mj-lt"/>
              </a:rPr>
              <a:t>	05</a:t>
            </a:r>
          </a:p>
          <a:p>
            <a:r>
              <a:rPr lang="en-US" b="1" dirty="0">
                <a:latin typeface="+mj-lt"/>
              </a:rPr>
              <a:t>Assignments		</a:t>
            </a:r>
            <a:r>
              <a:rPr lang="en-US" b="1" dirty="0" smtClean="0">
                <a:latin typeface="+mj-lt"/>
              </a:rPr>
              <a:t>		</a:t>
            </a:r>
            <a:r>
              <a:rPr lang="en-US" b="1" dirty="0">
                <a:latin typeface="+mj-lt"/>
              </a:rPr>
              <a:t>	10</a:t>
            </a:r>
          </a:p>
          <a:p>
            <a:r>
              <a:rPr lang="en-US" b="1" dirty="0" smtClean="0">
                <a:latin typeface="+mj-lt"/>
              </a:rPr>
              <a:t>Semester Project/Research Paper</a:t>
            </a:r>
            <a:r>
              <a:rPr lang="en-US" b="1" dirty="0">
                <a:latin typeface="+mj-lt"/>
              </a:rPr>
              <a:t>	</a:t>
            </a:r>
            <a:r>
              <a:rPr lang="en-US" b="1" dirty="0" smtClean="0">
                <a:latin typeface="+mj-lt"/>
              </a:rPr>
              <a:t>	15</a:t>
            </a:r>
            <a:endParaRPr lang="en-US" b="1" dirty="0">
              <a:latin typeface="+mj-lt"/>
            </a:endParaRPr>
          </a:p>
          <a:p>
            <a:r>
              <a:rPr lang="en-US" b="1" dirty="0">
                <a:latin typeface="+mj-lt"/>
              </a:rPr>
              <a:t>Mid-Term Tests	</a:t>
            </a:r>
            <a:r>
              <a:rPr lang="en-US" b="1" dirty="0" smtClean="0">
                <a:latin typeface="+mj-lt"/>
              </a:rPr>
              <a:t>	</a:t>
            </a:r>
            <a:r>
              <a:rPr lang="en-US" b="1" dirty="0">
                <a:latin typeface="+mj-lt"/>
              </a:rPr>
              <a:t>	</a:t>
            </a:r>
            <a:r>
              <a:rPr lang="en-US" b="1" dirty="0" smtClean="0">
                <a:latin typeface="+mj-lt"/>
              </a:rPr>
              <a:t>		15 </a:t>
            </a:r>
            <a:r>
              <a:rPr lang="en-US" b="1" dirty="0">
                <a:latin typeface="+mj-lt"/>
              </a:rPr>
              <a:t>+ 15 </a:t>
            </a:r>
          </a:p>
          <a:p>
            <a:r>
              <a:rPr lang="en-US" b="1" dirty="0">
                <a:latin typeface="+mj-lt"/>
              </a:rPr>
              <a:t>Final Exam			</a:t>
            </a:r>
            <a:r>
              <a:rPr lang="en-US" b="1" dirty="0" smtClean="0">
                <a:latin typeface="+mj-lt"/>
              </a:rPr>
              <a:t>			40</a:t>
            </a:r>
            <a:endParaRPr lang="en-US" b="1" dirty="0">
              <a:latin typeface="+mj-lt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85800" y="0"/>
            <a:ext cx="8077200" cy="1462088"/>
          </a:xfrm>
        </p:spPr>
        <p:txBody>
          <a:bodyPr/>
          <a:lstStyle/>
          <a:p>
            <a:pPr algn="r"/>
            <a:r>
              <a:rPr lang="en-US" dirty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Quizzes and Assignments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524000"/>
            <a:ext cx="8610600" cy="47244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32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Quizzes</a:t>
            </a:r>
          </a:p>
          <a:p>
            <a:pPr lvl="1">
              <a:lnSpc>
                <a:spcPct val="80000"/>
              </a:lnSpc>
            </a:pPr>
            <a:r>
              <a:rPr lang="en-US" b="1" dirty="0">
                <a:latin typeface="+mj-lt"/>
              </a:rPr>
              <a:t>Frequent quizzes of duration </a:t>
            </a:r>
            <a:r>
              <a:rPr lang="en-US" b="1" dirty="0" smtClean="0">
                <a:latin typeface="+mj-lt"/>
              </a:rPr>
              <a:t>5-10 </a:t>
            </a:r>
            <a:r>
              <a:rPr lang="en-US" b="1" dirty="0">
                <a:latin typeface="+mj-lt"/>
              </a:rPr>
              <a:t>minutes will be taken.</a:t>
            </a:r>
          </a:p>
          <a:p>
            <a:pPr lvl="1">
              <a:lnSpc>
                <a:spcPct val="80000"/>
              </a:lnSpc>
            </a:pPr>
            <a:r>
              <a:rPr lang="en-US" b="1" dirty="0">
                <a:latin typeface="+mj-lt"/>
              </a:rPr>
              <a:t>Students are required to attend the classes regularly and come prepared in each class.</a:t>
            </a:r>
          </a:p>
          <a:p>
            <a:pPr>
              <a:lnSpc>
                <a:spcPct val="80000"/>
              </a:lnSpc>
            </a:pPr>
            <a:r>
              <a:rPr lang="en-US" sz="3200" b="1" dirty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Assignments</a:t>
            </a:r>
          </a:p>
          <a:p>
            <a:pPr lvl="1">
              <a:lnSpc>
                <a:spcPct val="80000"/>
              </a:lnSpc>
            </a:pPr>
            <a:r>
              <a:rPr lang="en-US" b="1" dirty="0">
                <a:latin typeface="+mj-lt"/>
              </a:rPr>
              <a:t>No assignments will be accepted after due date.</a:t>
            </a:r>
          </a:p>
          <a:p>
            <a:pPr lvl="1">
              <a:lnSpc>
                <a:spcPct val="80000"/>
              </a:lnSpc>
            </a:pPr>
            <a:r>
              <a:rPr lang="en-US" b="1" dirty="0">
                <a:latin typeface="+mj-lt"/>
              </a:rPr>
              <a:t>Programming assignments should be well documented.</a:t>
            </a:r>
          </a:p>
          <a:p>
            <a:pPr lvl="1">
              <a:lnSpc>
                <a:spcPct val="80000"/>
              </a:lnSpc>
            </a:pPr>
            <a:r>
              <a:rPr lang="en-US" b="1" dirty="0">
                <a:latin typeface="+mj-lt"/>
              </a:rPr>
              <a:t>There are “no groups” for assignments. Each student is expected to do and submit the assignment individually.</a:t>
            </a:r>
          </a:p>
          <a:p>
            <a:pPr lvl="1">
              <a:lnSpc>
                <a:spcPct val="80000"/>
              </a:lnSpc>
            </a:pPr>
            <a:r>
              <a:rPr lang="en-US" b="1" dirty="0">
                <a:latin typeface="+mj-lt"/>
              </a:rPr>
              <a:t>Students are “not” allowed to “copy” each other’s work.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>
          <a:xfrm>
            <a:off x="304800" y="1981200"/>
            <a:ext cx="8610600" cy="4572000"/>
          </a:xfrm>
        </p:spPr>
        <p:txBody>
          <a:bodyPr/>
          <a:lstStyle/>
          <a:p>
            <a:r>
              <a:rPr lang="en-US" b="1" dirty="0">
                <a:latin typeface="Tahoma" pitchFamily="34" charset="0"/>
              </a:rPr>
              <a:t>Introduction</a:t>
            </a:r>
          </a:p>
          <a:p>
            <a:r>
              <a:rPr lang="en-US" b="1" dirty="0">
                <a:latin typeface="Tahoma" pitchFamily="34" charset="0"/>
              </a:rPr>
              <a:t>What is a Neural Network?</a:t>
            </a:r>
          </a:p>
          <a:p>
            <a:r>
              <a:rPr lang="en-US" b="1" dirty="0">
                <a:latin typeface="Tahoma" pitchFamily="34" charset="0"/>
              </a:rPr>
              <a:t>Mathematical Model of a Neuron</a:t>
            </a:r>
          </a:p>
          <a:p>
            <a:r>
              <a:rPr lang="en-US" b="1" dirty="0">
                <a:latin typeface="Tahoma" pitchFamily="34" charset="0"/>
              </a:rPr>
              <a:t>Network Architectures</a:t>
            </a:r>
          </a:p>
          <a:p>
            <a:r>
              <a:rPr lang="en-US" b="1" dirty="0">
                <a:latin typeface="Tahoma" pitchFamily="34" charset="0"/>
              </a:rPr>
              <a:t>Training</a:t>
            </a:r>
          </a:p>
          <a:p>
            <a:r>
              <a:rPr lang="en-US" b="1" dirty="0">
                <a:latin typeface="Tahoma" pitchFamily="34" charset="0"/>
              </a:rPr>
              <a:t>Commonly Used Activation Functions</a:t>
            </a:r>
          </a:p>
          <a:p>
            <a:r>
              <a:rPr lang="en-US" b="1" dirty="0">
                <a:latin typeface="Tahoma" pitchFamily="34" charset="0"/>
              </a:rPr>
              <a:t>Typical Problem Areas</a:t>
            </a:r>
          </a:p>
        </p:txBody>
      </p:sp>
      <p:sp>
        <p:nvSpPr>
          <p:cNvPr id="20483" name="WordArt 3"/>
          <p:cNvSpPr>
            <a:spLocks noChangeArrowheads="1" noChangeShapeType="1" noTextEdit="1"/>
          </p:cNvSpPr>
          <p:nvPr/>
        </p:nvSpPr>
        <p:spPr bwMode="auto">
          <a:xfrm>
            <a:off x="2743200" y="914400"/>
            <a:ext cx="57912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In Today's Lecture ...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brainrt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754563" y="1752600"/>
            <a:ext cx="4389437" cy="4389437"/>
          </a:xfrm>
          <a:noFill/>
          <a:ln/>
        </p:spPr>
      </p:pic>
      <p:sp>
        <p:nvSpPr>
          <p:cNvPr id="21507" name="WordArt 3"/>
          <p:cNvSpPr>
            <a:spLocks noChangeArrowheads="1" noChangeShapeType="1" noTextEdit="1"/>
          </p:cNvSpPr>
          <p:nvPr/>
        </p:nvSpPr>
        <p:spPr bwMode="auto">
          <a:xfrm>
            <a:off x="1066800" y="685800"/>
            <a:ext cx="65532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Welcome to the World of </a:t>
            </a:r>
          </a:p>
          <a:p>
            <a:pPr algn="ctr"/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Artificial Neural Networks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1981200"/>
            <a:ext cx="487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sz="2800" dirty="0">
                <a:latin typeface="Tahoma" pitchFamily="34" charset="0"/>
              </a:rPr>
              <a:t>Brain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sz="2800" dirty="0">
                <a:latin typeface="Tahoma" pitchFamily="34" charset="0"/>
              </a:rPr>
              <a:t>A marvelous piece of architecture and design.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r>
              <a:rPr lang="en-US" sz="2800" dirty="0">
                <a:latin typeface="Tahoma" pitchFamily="34" charset="0"/>
              </a:rPr>
              <a:t>In association with a nervous system, it controls the life patterns, communications, interactions, growth and development of hundreds of million of life forms.</a:t>
            </a:r>
          </a:p>
          <a:p>
            <a:pPr marL="609600" indent="-609600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</a:pPr>
            <a:endParaRPr lang="en-US" sz="2800" dirty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1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15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990600"/>
            <a:ext cx="7772400" cy="51054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Tahoma" pitchFamily="34" charset="0"/>
              </a:rPr>
              <a:t>There are about 10</a:t>
            </a:r>
            <a:r>
              <a:rPr lang="en-US" sz="2800" baseline="30000" dirty="0">
                <a:latin typeface="Tahoma" pitchFamily="34" charset="0"/>
              </a:rPr>
              <a:t>10</a:t>
            </a:r>
            <a:r>
              <a:rPr lang="en-US" sz="2800" dirty="0">
                <a:latin typeface="Tahoma" pitchFamily="34" charset="0"/>
              </a:rPr>
              <a:t> to 10</a:t>
            </a:r>
            <a:r>
              <a:rPr lang="en-US" sz="2800" baseline="30000" dirty="0">
                <a:latin typeface="Tahoma" pitchFamily="34" charset="0"/>
              </a:rPr>
              <a:t>14</a:t>
            </a:r>
            <a:r>
              <a:rPr lang="en-US" sz="2800" dirty="0">
                <a:latin typeface="Tahoma" pitchFamily="34" charset="0"/>
              </a:rPr>
              <a:t> nerve cells (called neurons) in an adult human brain. </a:t>
            </a:r>
          </a:p>
          <a:p>
            <a:r>
              <a:rPr lang="en-US" sz="2800" dirty="0">
                <a:latin typeface="Tahoma" pitchFamily="34" charset="0"/>
              </a:rPr>
              <a:t>Neurons are highly connected with each other. Each nerve cell is connected to hundreds of thousands of other nerve cells.</a:t>
            </a:r>
          </a:p>
          <a:p>
            <a:r>
              <a:rPr lang="en-US" sz="2800" dirty="0">
                <a:latin typeface="Tahoma" pitchFamily="34" charset="0"/>
              </a:rPr>
              <a:t>Passage of information between neurons is slow (in comparison to transistors in an IC). It takes place in the form of electrochemical signals between two neurons in milliseconds.</a:t>
            </a:r>
          </a:p>
          <a:p>
            <a:r>
              <a:rPr lang="en-US" sz="2800" dirty="0">
                <a:latin typeface="Tahoma" pitchFamily="34" charset="0"/>
              </a:rPr>
              <a:t>Energy consumption per neuron is low (approximately 10</a:t>
            </a:r>
            <a:r>
              <a:rPr lang="en-US" sz="2800" baseline="30000" dirty="0">
                <a:latin typeface="Tahoma" pitchFamily="34" charset="0"/>
              </a:rPr>
              <a:t>-6</a:t>
            </a:r>
            <a:r>
              <a:rPr lang="en-US" sz="2800" dirty="0">
                <a:latin typeface="Tahoma" pitchFamily="34" charset="0"/>
              </a:rPr>
              <a:t> Watts).</a:t>
            </a:r>
          </a:p>
        </p:txBody>
      </p:sp>
      <p:sp>
        <p:nvSpPr>
          <p:cNvPr id="22531" name="WordArt 3"/>
          <p:cNvSpPr>
            <a:spLocks noChangeArrowheads="1" noChangeShapeType="1" noTextEdit="1"/>
          </p:cNvSpPr>
          <p:nvPr/>
        </p:nvSpPr>
        <p:spPr bwMode="auto">
          <a:xfrm>
            <a:off x="2362200" y="228600"/>
            <a:ext cx="43434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Some Statistics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ellvhs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52400" y="2209800"/>
            <a:ext cx="4267200" cy="3867150"/>
          </a:xfrm>
          <a:noFill/>
          <a:ln/>
        </p:spPr>
      </p:pic>
      <p:sp>
        <p:nvSpPr>
          <p:cNvPr id="23555" name="WordArt 3"/>
          <p:cNvSpPr>
            <a:spLocks noChangeArrowheads="1" noChangeShapeType="1" noTextEdit="1"/>
          </p:cNvSpPr>
          <p:nvPr/>
        </p:nvSpPr>
        <p:spPr bwMode="auto">
          <a:xfrm>
            <a:off x="1524000" y="914400"/>
            <a:ext cx="5181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How do the actual </a:t>
            </a:r>
          </a:p>
          <a:p>
            <a:pPr algn="ctr"/>
            <a:r>
              <a:rPr lang="en-US" sz="3600" kern="10" dirty="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neurons look like?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4800600" y="1828800"/>
            <a:ext cx="4343400" cy="5029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400" dirty="0">
                <a:latin typeface="Tahoma" pitchFamily="34" charset="0"/>
              </a:rPr>
              <a:t>Look more like some </a:t>
            </a:r>
          </a:p>
          <a:p>
            <a:r>
              <a:rPr lang="en-US" sz="2400" dirty="0">
                <a:latin typeface="Tahoma" pitchFamily="34" charset="0"/>
              </a:rPr>
              <a:t>blobs of ink… aren’t they!</a:t>
            </a:r>
          </a:p>
          <a:p>
            <a:endParaRPr lang="en-US" sz="2400" dirty="0">
              <a:latin typeface="Tahoma" pitchFamily="34" charset="0"/>
            </a:endParaRPr>
          </a:p>
          <a:p>
            <a:r>
              <a:rPr lang="en-US" sz="2400" dirty="0">
                <a:latin typeface="Tahoma" pitchFamily="34" charset="0"/>
              </a:rPr>
              <a:t>Taking a more closer look </a:t>
            </a:r>
          </a:p>
          <a:p>
            <a:r>
              <a:rPr lang="en-US" sz="2400" dirty="0">
                <a:latin typeface="Tahoma" pitchFamily="34" charset="0"/>
              </a:rPr>
              <a:t>reveals that there is a</a:t>
            </a:r>
          </a:p>
          <a:p>
            <a:r>
              <a:rPr lang="en-US" sz="2400" dirty="0">
                <a:latin typeface="Tahoma" pitchFamily="34" charset="0"/>
              </a:rPr>
              <a:t>large collection of different</a:t>
            </a:r>
          </a:p>
          <a:p>
            <a:r>
              <a:rPr lang="en-US" sz="2400" dirty="0">
                <a:latin typeface="Tahoma" pitchFamily="34" charset="0"/>
              </a:rPr>
              <a:t>molecules, working together</a:t>
            </a:r>
          </a:p>
          <a:p>
            <a:r>
              <a:rPr lang="en-US" sz="2400" dirty="0">
                <a:latin typeface="Tahoma" pitchFamily="34" charset="0"/>
              </a:rPr>
              <a:t>coherently, in an organized</a:t>
            </a:r>
          </a:p>
          <a:p>
            <a:r>
              <a:rPr lang="en-US" sz="2400" dirty="0">
                <a:latin typeface="Tahoma" pitchFamily="34" charset="0"/>
              </a:rPr>
              <a:t>manner.</a:t>
            </a:r>
          </a:p>
          <a:p>
            <a:endParaRPr lang="en-US" sz="2400" dirty="0">
              <a:latin typeface="Tahoma" pitchFamily="34" charset="0"/>
            </a:endParaRPr>
          </a:p>
          <a:p>
            <a:r>
              <a:rPr lang="en-US" sz="2400" dirty="0">
                <a:latin typeface="Tahoma" pitchFamily="34" charset="0"/>
              </a:rPr>
              <a:t>Put together, they form the </a:t>
            </a:r>
          </a:p>
          <a:p>
            <a:r>
              <a:rPr lang="en-US" sz="2400" dirty="0">
                <a:latin typeface="Tahoma" pitchFamily="34" charset="0"/>
              </a:rPr>
              <a:t>best information processing </a:t>
            </a:r>
          </a:p>
          <a:p>
            <a:r>
              <a:rPr lang="en-US" sz="2400" dirty="0">
                <a:latin typeface="Tahoma" pitchFamily="34" charset="0"/>
              </a:rPr>
              <a:t>system in the known universe.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509</TotalTime>
  <Words>1393</Words>
  <Application>Microsoft PowerPoint</Application>
  <PresentationFormat>On-screen Show (4:3)</PresentationFormat>
  <Paragraphs>245</Paragraphs>
  <Slides>24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Flow</vt:lpstr>
      <vt:lpstr>Equation</vt:lpstr>
      <vt:lpstr>   Neural Networks </vt:lpstr>
      <vt:lpstr>Course Contents</vt:lpstr>
      <vt:lpstr>Recommended Texts</vt:lpstr>
      <vt:lpstr>Evaluation and Grading</vt:lpstr>
      <vt:lpstr>Quizzes and Assignments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Universe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CSE452 – Artificial Neural Networks CSE5.. – Advanced Neural Networks</dc:title>
  <dc:creator>Suresh</dc:creator>
  <cp:lastModifiedBy>Abdul Basit Siddiqui</cp:lastModifiedBy>
  <cp:revision>35</cp:revision>
  <dcterms:created xsi:type="dcterms:W3CDTF">2002-01-07T05:12:35Z</dcterms:created>
  <dcterms:modified xsi:type="dcterms:W3CDTF">2014-02-14T06:30:38Z</dcterms:modified>
</cp:coreProperties>
</file>