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6C3A-1D9B-44B3-B4DB-3BDEB6F9717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7A02B-8BA5-4936-BE12-E3A0640C5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6C3A-1D9B-44B3-B4DB-3BDEB6F9717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7A02B-8BA5-4936-BE12-E3A0640C5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6C3A-1D9B-44B3-B4DB-3BDEB6F9717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7A02B-8BA5-4936-BE12-E3A0640C5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6C3A-1D9B-44B3-B4DB-3BDEB6F9717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7A02B-8BA5-4936-BE12-E3A0640C5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6C3A-1D9B-44B3-B4DB-3BDEB6F9717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7A02B-8BA5-4936-BE12-E3A0640C5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6C3A-1D9B-44B3-B4DB-3BDEB6F9717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7A02B-8BA5-4936-BE12-E3A0640C5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6C3A-1D9B-44B3-B4DB-3BDEB6F9717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7A02B-8BA5-4936-BE12-E3A0640C5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6C3A-1D9B-44B3-B4DB-3BDEB6F9717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7A02B-8BA5-4936-BE12-E3A0640C5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6C3A-1D9B-44B3-B4DB-3BDEB6F9717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7A02B-8BA5-4936-BE12-E3A0640C5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6C3A-1D9B-44B3-B4DB-3BDEB6F9717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7A02B-8BA5-4936-BE12-E3A0640C5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6C3A-1D9B-44B3-B4DB-3BDEB6F9717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7B7A02B-8BA5-4936-BE12-E3A0640C55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9816C3A-1D9B-44B3-B4DB-3BDEB6F9717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B7A02B-8BA5-4936-BE12-E3A0640C552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Artificial Neural Network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# </a:t>
            </a:r>
            <a:r>
              <a:rPr lang="en-US" dirty="0" smtClean="0"/>
              <a:t>8</a:t>
            </a:r>
            <a:endParaRPr lang="en-US" dirty="0" smtClean="0"/>
          </a:p>
          <a:p>
            <a:r>
              <a:rPr lang="en-US" dirty="0" smtClean="0"/>
              <a:t>Dr. Abdul Basit Siddiqui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Need to find Weights Analytically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XOR function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Required to calculate the suitable parameters instead of finding solution by trial and error.</a:t>
            </a:r>
          </a:p>
          <a:p>
            <a:r>
              <a:rPr lang="en-US" dirty="0" smtClean="0"/>
              <a:t>It is required to calculate the weights and thresholds.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590800"/>
            <a:ext cx="40195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Weights Analytical for the AND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two weights w</a:t>
            </a:r>
            <a:r>
              <a:rPr lang="en-US" baseline="-25000" dirty="0" smtClean="0"/>
              <a:t>1</a:t>
            </a:r>
            <a:r>
              <a:rPr lang="en-US" dirty="0" smtClean="0"/>
              <a:t> and w</a:t>
            </a:r>
            <a:r>
              <a:rPr lang="en-US" baseline="-25000" dirty="0" smtClean="0"/>
              <a:t>2</a:t>
            </a:r>
            <a:r>
              <a:rPr lang="en-US" dirty="0" smtClean="0"/>
              <a:t> and the threshold </a:t>
            </a:r>
            <a:r>
              <a:rPr lang="el-GR" i="1" dirty="0" smtClean="0"/>
              <a:t>Θ</a:t>
            </a:r>
            <a:r>
              <a:rPr lang="en-US" dirty="0" smtClean="0"/>
              <a:t>, and for each training pattern we need to satisfy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We have four inequalities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There are infinite number of solutions for AND, OR and NOT networks.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2971800"/>
            <a:ext cx="2590800" cy="285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3733800"/>
            <a:ext cx="64674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Perceptron’s</a:t>
            </a:r>
            <a:r>
              <a:rPr lang="en-US" dirty="0" smtClean="0"/>
              <a:t>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XOR function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What is problem??</a:t>
            </a:r>
          </a:p>
          <a:p>
            <a:pPr lvl="2"/>
            <a:r>
              <a:rPr lang="en-US" dirty="0" smtClean="0"/>
              <a:t>We need more complex networks</a:t>
            </a:r>
          </a:p>
          <a:p>
            <a:pPr lvl="2"/>
            <a:r>
              <a:rPr lang="en-US" dirty="0" smtClean="0"/>
              <a:t>Or we need different activation/threshold/transfer functions</a:t>
            </a:r>
          </a:p>
          <a:p>
            <a:pPr lvl="2"/>
            <a:r>
              <a:rPr lang="en-US" dirty="0" smtClean="0"/>
              <a:t>We need to learn parameters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5888" y="2638425"/>
            <a:ext cx="637222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Structures of ANN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ANN is a weighted directed graph considering the activation flowing between the processing units through one way connections.</a:t>
            </a:r>
          </a:p>
          <a:p>
            <a:r>
              <a:rPr lang="en-US" dirty="0" smtClean="0"/>
              <a:t>Three types of ANNs</a:t>
            </a:r>
          </a:p>
          <a:p>
            <a:pPr lvl="1"/>
            <a:r>
              <a:rPr lang="en-US" dirty="0" smtClean="0"/>
              <a:t>Single-Layer Feed-forward NNs</a:t>
            </a:r>
          </a:p>
          <a:p>
            <a:pPr lvl="2"/>
            <a:r>
              <a:rPr lang="en-US" dirty="0" smtClean="0"/>
              <a:t>One input layer, one output layer with no feedback connections (a simple </a:t>
            </a:r>
            <a:r>
              <a:rPr lang="en-US" dirty="0" err="1" smtClean="0"/>
              <a:t>perceptron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Multi-Layer Feed-forward NNs</a:t>
            </a:r>
          </a:p>
          <a:p>
            <a:pPr lvl="2"/>
            <a:r>
              <a:rPr lang="en-US" dirty="0" smtClean="0"/>
              <a:t>One input layer, one output layer, one or more hidden layers with no feedback connections (A multilayer </a:t>
            </a:r>
            <a:r>
              <a:rPr lang="en-US" dirty="0" err="1" smtClean="0"/>
              <a:t>perceptron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Recurrent NNs</a:t>
            </a:r>
          </a:p>
          <a:p>
            <a:pPr lvl="2"/>
            <a:r>
              <a:rPr lang="en-US" dirty="0" smtClean="0"/>
              <a:t>The network has </a:t>
            </a:r>
            <a:r>
              <a:rPr lang="en-US" dirty="0" err="1" smtClean="0"/>
              <a:t>atleast</a:t>
            </a:r>
            <a:r>
              <a:rPr lang="en-US" dirty="0" smtClean="0"/>
              <a:t> one feedback connection. May or may not have hidden units (A simple Recurrent Network)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Network’s Structures Examples</a:t>
            </a: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19237" y="2172494"/>
            <a:ext cx="6105525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Activation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Sigmoid Functions </a:t>
            </a:r>
          </a:p>
          <a:p>
            <a:pPr lvl="1"/>
            <a:r>
              <a:rPr lang="en-US" dirty="0" smtClean="0"/>
              <a:t>These are smooth (differentiable) and monotonically increasing.</a:t>
            </a:r>
            <a:endParaRPr lang="en-US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352800"/>
            <a:ext cx="5029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Bias- A special kind of Weight (Instead of </a:t>
            </a:r>
            <a:r>
              <a:rPr lang="el-GR" sz="4000" i="1" dirty="0" smtClean="0"/>
              <a:t>Θ</a:t>
            </a:r>
            <a:r>
              <a:rPr lang="en-US" sz="4000" i="1" dirty="0" smtClean="0"/>
              <a:t>)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simplify mathematics, consider threshold as a weight such that </a:t>
            </a:r>
          </a:p>
          <a:p>
            <a:endParaRPr lang="en-US" dirty="0" smtClean="0"/>
          </a:p>
          <a:p>
            <a:r>
              <a:rPr lang="en-US" dirty="0" smtClean="0"/>
              <a:t>Suppose                       then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Hence the equation of </a:t>
            </a:r>
            <a:r>
              <a:rPr lang="en-US" dirty="0" err="1" smtClean="0"/>
              <a:t>perceptron</a:t>
            </a:r>
            <a:r>
              <a:rPr lang="en-US" dirty="0" smtClean="0"/>
              <a:t> is simplified as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743200"/>
            <a:ext cx="452995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3429001"/>
            <a:ext cx="17049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8800" y="3838575"/>
            <a:ext cx="53340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33600" y="5334000"/>
            <a:ext cx="35242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</a:t>
            </a:r>
            <a:r>
              <a:rPr lang="en-US" dirty="0" err="1" smtClean="0"/>
              <a:t>Perceptron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classify the data points using </a:t>
            </a:r>
            <a:r>
              <a:rPr lang="en-US" dirty="0" err="1" smtClean="0"/>
              <a:t>perceptron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Without calculating large no. of inequalities, we have to find weights and thresholds.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2514600"/>
            <a:ext cx="26860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Decision Boundaries in Two Dimensions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simple problems, our </a:t>
            </a:r>
            <a:r>
              <a:rPr lang="en-US" dirty="0" err="1" smtClean="0"/>
              <a:t>perceptron</a:t>
            </a:r>
            <a:r>
              <a:rPr lang="en-US" dirty="0" smtClean="0"/>
              <a:t> is forming decision boundaries between the classes.</a:t>
            </a:r>
          </a:p>
          <a:p>
            <a:pPr lvl="1"/>
            <a:r>
              <a:rPr lang="en-US" dirty="0" smtClean="0"/>
              <a:t>The decision boundary</a:t>
            </a:r>
          </a:p>
          <a:p>
            <a:pPr lvl="1">
              <a:buNone/>
            </a:pPr>
            <a:r>
              <a:rPr lang="en-US" dirty="0" smtClean="0"/>
              <a:t>  (between </a:t>
            </a:r>
            <a:r>
              <a:rPr lang="en-US" i="1" dirty="0" smtClean="0"/>
              <a:t>out = 0 and out = 1)</a:t>
            </a:r>
          </a:p>
          <a:p>
            <a:pPr lvl="1">
              <a:buNone/>
            </a:pPr>
            <a:r>
              <a:rPr lang="en-US" i="1" dirty="0" smtClean="0"/>
              <a:t> is at </a:t>
            </a:r>
          </a:p>
          <a:p>
            <a:pPr lvl="5">
              <a:buNone/>
            </a:pPr>
            <a:r>
              <a:rPr lang="en-US" sz="2000" i="1" dirty="0" smtClean="0"/>
              <a:t>w</a:t>
            </a:r>
            <a:r>
              <a:rPr lang="en-US" sz="2000" i="1" baseline="-25000" dirty="0" smtClean="0"/>
              <a:t>1</a:t>
            </a:r>
            <a:r>
              <a:rPr lang="en-US" sz="2000" i="1" dirty="0" smtClean="0"/>
              <a:t>in</a:t>
            </a:r>
            <a:r>
              <a:rPr lang="en-US" sz="2000" i="1" baseline="-25000" dirty="0" smtClean="0"/>
              <a:t>1</a:t>
            </a:r>
            <a:r>
              <a:rPr lang="en-US" sz="2000" i="1" dirty="0" smtClean="0"/>
              <a:t> + w</a:t>
            </a:r>
            <a:r>
              <a:rPr lang="en-US" sz="2000" i="1" baseline="-25000" dirty="0" smtClean="0"/>
              <a:t>2</a:t>
            </a:r>
            <a:r>
              <a:rPr lang="en-US" sz="2000" i="1" dirty="0" smtClean="0"/>
              <a:t>in</a:t>
            </a:r>
            <a:r>
              <a:rPr lang="en-US" sz="2000" i="1" baseline="-25000" dirty="0" smtClean="0"/>
              <a:t>2</a:t>
            </a:r>
            <a:r>
              <a:rPr lang="en-US" sz="2000" i="1" dirty="0" smtClean="0"/>
              <a:t> -</a:t>
            </a:r>
            <a:r>
              <a:rPr lang="el-GR" sz="2000" i="1" dirty="0" smtClean="0"/>
              <a:t> Θ</a:t>
            </a:r>
            <a:r>
              <a:rPr lang="en-US" sz="2000" i="1" dirty="0" smtClean="0"/>
              <a:t> = 0</a:t>
            </a:r>
          </a:p>
          <a:p>
            <a:pPr lvl="2">
              <a:buNone/>
            </a:pPr>
            <a:r>
              <a:rPr lang="en-US" sz="2200" dirty="0" smtClean="0"/>
              <a:t>Along the line</a:t>
            </a:r>
          </a:p>
          <a:p>
            <a:pPr lvl="2">
              <a:buNone/>
            </a:pPr>
            <a:endParaRPr lang="en-US" sz="2200" dirty="0" smtClean="0"/>
          </a:p>
          <a:p>
            <a:pPr lvl="2">
              <a:buNone/>
            </a:pPr>
            <a:endParaRPr lang="en-US" sz="2200" dirty="0" smtClean="0"/>
          </a:p>
          <a:p>
            <a:pPr lvl="2"/>
            <a:r>
              <a:rPr lang="en-US" sz="2200" dirty="0" smtClean="0"/>
              <a:t>In two dimensions, the boundaries are always straight lines.</a:t>
            </a:r>
          </a:p>
          <a:p>
            <a:pPr lvl="2">
              <a:buNone/>
            </a:pPr>
            <a:endParaRPr lang="en-US" sz="1900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2819400"/>
            <a:ext cx="3733800" cy="1159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4876800"/>
            <a:ext cx="18859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Covered so for (Revision)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1943 McCulloch and Pitts proposed the McCulloch-Pitts neuron </a:t>
            </a:r>
            <a:r>
              <a:rPr lang="en-US" dirty="0" smtClean="0"/>
              <a:t>model.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1949 </a:t>
            </a:r>
            <a:r>
              <a:rPr lang="en-US" dirty="0" err="1"/>
              <a:t>Hebb</a:t>
            </a:r>
            <a:r>
              <a:rPr lang="en-US" dirty="0"/>
              <a:t> published his book </a:t>
            </a:r>
            <a:r>
              <a:rPr lang="en-US" i="1" dirty="0"/>
              <a:t>The Organization of Behavior, in which the </a:t>
            </a:r>
            <a:r>
              <a:rPr lang="en-US" i="1" dirty="0" err="1" smtClean="0"/>
              <a:t>Hebbian</a:t>
            </a:r>
            <a:r>
              <a:rPr lang="en-US" i="1" dirty="0" smtClean="0"/>
              <a:t> </a:t>
            </a:r>
            <a:r>
              <a:rPr lang="en-US" dirty="0" smtClean="0"/>
              <a:t>learning </a:t>
            </a:r>
            <a:r>
              <a:rPr lang="en-US" dirty="0"/>
              <a:t>rule was proposed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1958 Rosenblatt introduced the simple single layer networks now called </a:t>
            </a:r>
            <a:r>
              <a:rPr lang="en-US" dirty="0" err="1"/>
              <a:t>Perceptrons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1969 </a:t>
            </a:r>
            <a:r>
              <a:rPr lang="en-US" dirty="0" err="1"/>
              <a:t>Minsky</a:t>
            </a:r>
            <a:r>
              <a:rPr lang="en-US" dirty="0"/>
              <a:t> and </a:t>
            </a:r>
            <a:r>
              <a:rPr lang="en-US" dirty="0" err="1"/>
              <a:t>Papert’s</a:t>
            </a:r>
            <a:r>
              <a:rPr lang="en-US" dirty="0"/>
              <a:t> book </a:t>
            </a:r>
            <a:r>
              <a:rPr lang="en-US" i="1" dirty="0" err="1"/>
              <a:t>Perceptrons</a:t>
            </a:r>
            <a:r>
              <a:rPr lang="en-US" i="1" dirty="0"/>
              <a:t> demonstrated the limitation of </a:t>
            </a:r>
            <a:r>
              <a:rPr lang="en-US" i="1" dirty="0" smtClean="0"/>
              <a:t>single </a:t>
            </a:r>
            <a:r>
              <a:rPr lang="en-US" dirty="0" smtClean="0"/>
              <a:t>layer </a:t>
            </a:r>
            <a:r>
              <a:rPr lang="en-US" dirty="0" err="1"/>
              <a:t>perceptrons</a:t>
            </a:r>
            <a:r>
              <a:rPr lang="en-US" dirty="0"/>
              <a:t>, and almost the whole field went into hibernation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1982 Hopfield published a series of papers on Hopfield networks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Covered so for (Revision)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1982 </a:t>
            </a:r>
            <a:r>
              <a:rPr lang="en-US" dirty="0" err="1" smtClean="0"/>
              <a:t>Kohonen</a:t>
            </a:r>
            <a:r>
              <a:rPr lang="en-US" dirty="0" smtClean="0"/>
              <a:t> developed the Self-</a:t>
            </a:r>
            <a:r>
              <a:rPr lang="en-US" dirty="0" err="1" smtClean="0"/>
              <a:t>Organising</a:t>
            </a:r>
            <a:r>
              <a:rPr lang="en-US" dirty="0" smtClean="0"/>
              <a:t> Maps that now bear his name</a:t>
            </a:r>
          </a:p>
          <a:p>
            <a:endParaRPr lang="en-US" dirty="0" smtClean="0"/>
          </a:p>
          <a:p>
            <a:r>
              <a:rPr lang="en-US" dirty="0" smtClean="0"/>
              <a:t>1986 The Back-Propagation learning algorithm for Multi-Layer </a:t>
            </a:r>
            <a:r>
              <a:rPr lang="en-US" dirty="0" err="1" smtClean="0"/>
              <a:t>Perceptrons</a:t>
            </a:r>
            <a:r>
              <a:rPr lang="en-US" dirty="0" smtClean="0"/>
              <a:t> was rediscovered and the whole field took off again.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1990s The sub-field of Radial Basis Function Networks was developed.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2000s The power of Ensembles of Neural Networks and Support Vector </a:t>
            </a:r>
            <a:r>
              <a:rPr lang="en-US" dirty="0" err="1" smtClean="0"/>
              <a:t>Machiness</a:t>
            </a:r>
            <a:r>
              <a:rPr lang="en-US" dirty="0" smtClean="0"/>
              <a:t> becomes apparent.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Covered so for (Revision)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Biological Neurons and its components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McCullock</a:t>
            </a:r>
            <a:r>
              <a:rPr lang="en-US" dirty="0" smtClean="0"/>
              <a:t>-Pitts Neurons</a:t>
            </a:r>
          </a:p>
          <a:p>
            <a:pPr lvl="1"/>
            <a:r>
              <a:rPr lang="en-US" dirty="0" smtClean="0"/>
              <a:t>Vastly simplified model of real neurons (Threshold Logic Unit)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4267200"/>
            <a:ext cx="41338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Covered so for (Revision)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Activation functions</a:t>
            </a:r>
          </a:p>
          <a:p>
            <a:pPr lvl="1"/>
            <a:r>
              <a:rPr lang="en-US" dirty="0" smtClean="0"/>
              <a:t>Step Function (Threshold or sign function)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Sigmoid Function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971800"/>
            <a:ext cx="4295775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4876800"/>
            <a:ext cx="43815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Covered so for (Revision)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McCulloch-Pitts Neuron Equation in terms of input and output can be written as: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l-GR" i="1" dirty="0" smtClean="0"/>
              <a:t>Θ</a:t>
            </a:r>
            <a:r>
              <a:rPr lang="en-US" i="1" dirty="0" smtClean="0"/>
              <a:t> </a:t>
            </a:r>
            <a:r>
              <a:rPr lang="en-US" dirty="0" smtClean="0"/>
              <a:t>is threshold used to squash neuron’s output</a:t>
            </a:r>
            <a:endParaRPr lang="en-US" i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2895600"/>
            <a:ext cx="2438400" cy="789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4571999"/>
            <a:ext cx="4724400" cy="547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Networks of McCulloch-Pitts Neuron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 may have many neurons labeled by indices </a:t>
            </a:r>
            <a:r>
              <a:rPr lang="en-US" i="1" dirty="0" smtClean="0"/>
              <a:t>k, </a:t>
            </a:r>
            <a:r>
              <a:rPr lang="en-US" i="1" dirty="0" err="1" smtClean="0"/>
              <a:t>i</a:t>
            </a:r>
            <a:r>
              <a:rPr lang="en-US" i="1" dirty="0" smtClean="0"/>
              <a:t>, j </a:t>
            </a:r>
            <a:r>
              <a:rPr lang="en-US" dirty="0" smtClean="0"/>
              <a:t>and activation flows between them via synapses with strengths </a:t>
            </a:r>
            <a:r>
              <a:rPr lang="en-US" i="1" dirty="0" smtClean="0"/>
              <a:t>w</a:t>
            </a:r>
            <a:r>
              <a:rPr lang="en-US" i="1" baseline="-25000" dirty="0" smtClean="0"/>
              <a:t>ki</a:t>
            </a:r>
            <a:r>
              <a:rPr lang="en-US" i="1" dirty="0" smtClean="0"/>
              <a:t> , w</a:t>
            </a:r>
            <a:r>
              <a:rPr lang="en-US" i="1" baseline="-25000" dirty="0" smtClean="0"/>
              <a:t>ij</a:t>
            </a:r>
            <a:r>
              <a:rPr lang="en-US" i="1" dirty="0" smtClean="0"/>
              <a:t> 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3276600"/>
            <a:ext cx="64484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Perceptron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number of McCulloch-Pitts neurons can be connected together in any way.</a:t>
            </a:r>
          </a:p>
          <a:p>
            <a:r>
              <a:rPr lang="en-US" dirty="0" smtClean="0"/>
              <a:t>An arrangement of one input layer of McCulloch-Pitts neurons feeding forward to one output layer of McCulloch-Pitts neurons is known as a </a:t>
            </a:r>
            <a:r>
              <a:rPr lang="en-US" b="1" i="1" dirty="0" err="1" smtClean="0"/>
              <a:t>Perceptron</a:t>
            </a:r>
            <a:r>
              <a:rPr lang="en-US" b="1" i="1" dirty="0" smtClean="0"/>
              <a:t>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038600"/>
            <a:ext cx="260032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4876800"/>
            <a:ext cx="20478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Implementing Logic Gates using McCulloch-Pitts Neurons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Logical operators AND, OR and NOT can be implemented using MP neurons. We can easily find it with inception.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3200400"/>
            <a:ext cx="4343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474</TotalTime>
  <Words>653</Words>
  <Application>Microsoft Office PowerPoint</Application>
  <PresentationFormat>On-screen Show (4:3)</PresentationFormat>
  <Paragraphs>116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Artificial Neural Network</vt:lpstr>
      <vt:lpstr>Covered so for (Revision)</vt:lpstr>
      <vt:lpstr>Covered so for (Revision)</vt:lpstr>
      <vt:lpstr>Covered so for (Revision)</vt:lpstr>
      <vt:lpstr>Covered so for (Revision)</vt:lpstr>
      <vt:lpstr>Covered so for (Revision)</vt:lpstr>
      <vt:lpstr>Networks of McCulloch-Pitts Neuron</vt:lpstr>
      <vt:lpstr>The Perceptron</vt:lpstr>
      <vt:lpstr>Implementing Logic Gates using McCulloch-Pitts Neurons</vt:lpstr>
      <vt:lpstr>Need to find Weights Analytically</vt:lpstr>
      <vt:lpstr>Finding Weights Analytical for the AND Network</vt:lpstr>
      <vt:lpstr>Perceptron’s Limitations</vt:lpstr>
      <vt:lpstr>Structures of ANN</vt:lpstr>
      <vt:lpstr>Network’s Structures Examples</vt:lpstr>
      <vt:lpstr>More Activation Functions</vt:lpstr>
      <vt:lpstr>Bias- A special kind of Weight (Instead of Θ) </vt:lpstr>
      <vt:lpstr>Problems with Perceptron</vt:lpstr>
      <vt:lpstr>Decision Boundaries in Two Dimensions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Neural Network</dc:title>
  <dc:creator>Abdul Basit Siddiqui</dc:creator>
  <cp:lastModifiedBy>Abdul Basit Siddiqui</cp:lastModifiedBy>
  <cp:revision>21</cp:revision>
  <dcterms:created xsi:type="dcterms:W3CDTF">2014-03-09T11:35:56Z</dcterms:created>
  <dcterms:modified xsi:type="dcterms:W3CDTF">2014-03-10T05:54:43Z</dcterms:modified>
</cp:coreProperties>
</file>